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1872" r:id="rId2"/>
    <p:sldId id="1875" r:id="rId3"/>
    <p:sldId id="1877" r:id="rId4"/>
    <p:sldId id="1878" r:id="rId5"/>
    <p:sldId id="1879" r:id="rId6"/>
    <p:sldId id="1880" r:id="rId7"/>
    <p:sldId id="1906" r:id="rId8"/>
    <p:sldId id="1881" r:id="rId9"/>
    <p:sldId id="1882" r:id="rId10"/>
    <p:sldId id="1884" r:id="rId11"/>
    <p:sldId id="1885" r:id="rId12"/>
    <p:sldId id="1886" r:id="rId13"/>
    <p:sldId id="1887" r:id="rId14"/>
    <p:sldId id="1888" r:id="rId15"/>
    <p:sldId id="1889" r:id="rId16"/>
    <p:sldId id="1890" r:id="rId17"/>
    <p:sldId id="18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1" autoAdjust="0"/>
    <p:restoredTop sz="78975" autoAdjust="0"/>
  </p:normalViewPr>
  <p:slideViewPr>
    <p:cSldViewPr snapToGrid="0">
      <p:cViewPr varScale="1">
        <p:scale>
          <a:sx n="201" d="100"/>
          <a:sy n="201" d="100"/>
        </p:scale>
        <p:origin x="203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D24C3-D388-4182-80F7-5298EC7BB0C6}" type="datetimeFigureOut">
              <a:rPr lang="en-US" smtClean="0"/>
              <a:t>1/12/2020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C5836-1C3C-4554-9C74-0D332D802F59}" type="slidenum">
              <a:rPr lang="en-US" smtClean="0"/>
              <a:t>‹#›</a:t>
            </a:fld>
            <a:endParaRPr lang="en-US"/>
          </a:p>
        </p:txBody>
      </p:sp>
    </p:spTree>
    <p:extLst>
      <p:ext uri="{BB962C8B-B14F-4D97-AF65-F5344CB8AC3E}">
        <p14:creationId xmlns:p14="http://schemas.microsoft.com/office/powerpoint/2010/main" val="1075376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1/12/2020 11:02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1235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Sentinel and how it is related to On-Prem SIEM and Log Management</a:t>
            </a:r>
          </a:p>
          <a:p>
            <a:endParaRPr lang="en-US" dirty="0"/>
          </a:p>
          <a:p>
            <a:r>
              <a:rPr lang="en-US" dirty="0" err="1"/>
              <a:t>Qradar</a:t>
            </a:r>
            <a:r>
              <a:rPr lang="en-US" dirty="0"/>
              <a:t> and Local on-prem Log management systems</a:t>
            </a:r>
          </a:p>
        </p:txBody>
      </p:sp>
      <p:sp>
        <p:nvSpPr>
          <p:cNvPr id="4" name="Slide Number Placeholder 3"/>
          <p:cNvSpPr>
            <a:spLocks noGrp="1"/>
          </p:cNvSpPr>
          <p:nvPr>
            <p:ph type="sldNum" sz="quarter" idx="5"/>
          </p:nvPr>
        </p:nvSpPr>
        <p:spPr/>
        <p:txBody>
          <a:bodyPr/>
          <a:lstStyle/>
          <a:p>
            <a:fld id="{6A7C5836-1C3C-4554-9C74-0D332D802F59}" type="slidenum">
              <a:rPr lang="en-US" smtClean="0"/>
              <a:t>4</a:t>
            </a:fld>
            <a:endParaRPr lang="en-US"/>
          </a:p>
        </p:txBody>
      </p:sp>
    </p:spTree>
    <p:extLst>
      <p:ext uri="{BB962C8B-B14F-4D97-AF65-F5344CB8AC3E}">
        <p14:creationId xmlns:p14="http://schemas.microsoft.com/office/powerpoint/2010/main" val="137795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queries Sentinel can provide automation and identify threats and conditions which trigger alerts for administrators to take defense actions and countermeasures</a:t>
            </a:r>
          </a:p>
        </p:txBody>
      </p:sp>
      <p:sp>
        <p:nvSpPr>
          <p:cNvPr id="4" name="Slide Number Placeholder 3"/>
          <p:cNvSpPr>
            <a:spLocks noGrp="1"/>
          </p:cNvSpPr>
          <p:nvPr>
            <p:ph type="sldNum" sz="quarter" idx="5"/>
          </p:nvPr>
        </p:nvSpPr>
        <p:spPr/>
        <p:txBody>
          <a:bodyPr/>
          <a:lstStyle/>
          <a:p>
            <a:fld id="{6A7C5836-1C3C-4554-9C74-0D332D802F59}" type="slidenum">
              <a:rPr lang="en-US" smtClean="0"/>
              <a:t>5</a:t>
            </a:fld>
            <a:endParaRPr lang="en-US"/>
          </a:p>
        </p:txBody>
      </p:sp>
    </p:spTree>
    <p:extLst>
      <p:ext uri="{BB962C8B-B14F-4D97-AF65-F5344CB8AC3E}">
        <p14:creationId xmlns:p14="http://schemas.microsoft.com/office/powerpoint/2010/main" val="2116427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Sentinel provide high level view and access to your environment and the current security posture</a:t>
            </a:r>
          </a:p>
        </p:txBody>
      </p:sp>
      <p:sp>
        <p:nvSpPr>
          <p:cNvPr id="4" name="Slide Number Placeholder 3"/>
          <p:cNvSpPr>
            <a:spLocks noGrp="1"/>
          </p:cNvSpPr>
          <p:nvPr>
            <p:ph type="sldNum" sz="quarter" idx="5"/>
          </p:nvPr>
        </p:nvSpPr>
        <p:spPr/>
        <p:txBody>
          <a:bodyPr/>
          <a:lstStyle/>
          <a:p>
            <a:fld id="{6A7C5836-1C3C-4554-9C74-0D332D802F59}" type="slidenum">
              <a:rPr lang="en-US" smtClean="0"/>
              <a:t>6</a:t>
            </a:fld>
            <a:endParaRPr lang="en-US"/>
          </a:p>
        </p:txBody>
      </p:sp>
    </p:spTree>
    <p:extLst>
      <p:ext uri="{BB962C8B-B14F-4D97-AF65-F5344CB8AC3E}">
        <p14:creationId xmlns:p14="http://schemas.microsoft.com/office/powerpoint/2010/main" val="131157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Sentinel you can investigate alerts and incidents</a:t>
            </a:r>
          </a:p>
        </p:txBody>
      </p:sp>
      <p:sp>
        <p:nvSpPr>
          <p:cNvPr id="4" name="Slide Number Placeholder 3"/>
          <p:cNvSpPr>
            <a:spLocks noGrp="1"/>
          </p:cNvSpPr>
          <p:nvPr>
            <p:ph type="sldNum" sz="quarter" idx="5"/>
          </p:nvPr>
        </p:nvSpPr>
        <p:spPr/>
        <p:txBody>
          <a:bodyPr/>
          <a:lstStyle/>
          <a:p>
            <a:fld id="{6A7C5836-1C3C-4554-9C74-0D332D802F59}" type="slidenum">
              <a:rPr lang="en-US" smtClean="0"/>
              <a:t>7</a:t>
            </a:fld>
            <a:endParaRPr lang="en-US"/>
          </a:p>
        </p:txBody>
      </p:sp>
    </p:spTree>
    <p:extLst>
      <p:ext uri="{BB962C8B-B14F-4D97-AF65-F5344CB8AC3E}">
        <p14:creationId xmlns:p14="http://schemas.microsoft.com/office/powerpoint/2010/main" val="3372514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8C1843-162B-4228-86D5-9A4E6914F0B2}"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1375555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1843-162B-4228-86D5-9A4E6914F0B2}"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397182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1843-162B-4228-86D5-9A4E6914F0B2}"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2112909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1843-162B-4228-86D5-9A4E6914F0B2}"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C3F92-C234-47E8-B9FF-0AFD98806302}"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92600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1843-162B-4228-86D5-9A4E6914F0B2}"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1046925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8C1843-162B-4228-86D5-9A4E6914F0B2}" type="datetimeFigureOut">
              <a:rPr lang="en-US" smtClean="0"/>
              <a:t>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4062555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8C1843-162B-4228-86D5-9A4E6914F0B2}" type="datetimeFigureOut">
              <a:rPr lang="en-US" smtClean="0"/>
              <a:t>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721179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C1843-162B-4228-86D5-9A4E6914F0B2}"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621449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C1843-162B-4228-86D5-9A4E6914F0B2}"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3213494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6473325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512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C1843-162B-4228-86D5-9A4E6914F0B2}"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762109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8C1843-162B-4228-86D5-9A4E6914F0B2}"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3013442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C1843-162B-4228-86D5-9A4E6914F0B2}"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187962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8C1843-162B-4228-86D5-9A4E6914F0B2}" type="datetimeFigureOut">
              <a:rPr lang="en-US" smtClean="0"/>
              <a:t>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2321721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8C1843-162B-4228-86D5-9A4E6914F0B2}" type="datetimeFigureOut">
              <a:rPr lang="en-US" smtClean="0"/>
              <a:t>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315527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8C1843-162B-4228-86D5-9A4E6914F0B2}" type="datetimeFigureOut">
              <a:rPr lang="en-US" smtClean="0"/>
              <a:t>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1833223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1843-162B-4228-86D5-9A4E6914F0B2}"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130953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1843-162B-4228-86D5-9A4E6914F0B2}"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C3F92-C234-47E8-B9FF-0AFD98806302}" type="slidenum">
              <a:rPr lang="en-US" smtClean="0"/>
              <a:t>‹#›</a:t>
            </a:fld>
            <a:endParaRPr lang="en-US"/>
          </a:p>
        </p:txBody>
      </p:sp>
    </p:spTree>
    <p:extLst>
      <p:ext uri="{BB962C8B-B14F-4D97-AF65-F5344CB8AC3E}">
        <p14:creationId xmlns:p14="http://schemas.microsoft.com/office/powerpoint/2010/main" val="1714027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58C1843-162B-4228-86D5-9A4E6914F0B2}" type="datetimeFigureOut">
              <a:rPr lang="en-US" smtClean="0"/>
              <a:t>1/12/2020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E1C3F92-C234-47E8-B9FF-0AFD98806302}" type="slidenum">
              <a:rPr lang="en-US" smtClean="0"/>
              <a:t>‹#›</a:t>
            </a:fld>
            <a:endParaRPr lang="en-US"/>
          </a:p>
        </p:txBody>
      </p:sp>
    </p:spTree>
    <p:extLst>
      <p:ext uri="{BB962C8B-B14F-4D97-AF65-F5344CB8AC3E}">
        <p14:creationId xmlns:p14="http://schemas.microsoft.com/office/powerpoint/2010/main" val="15803436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70000"/>
            <a:lum/>
            <a:extLst>
              <a:ext uri="{BEBA8EAE-BF5A-486C-A8C5-ECC9F3942E4B}">
                <a14:imgProps xmlns:a14="http://schemas.microsoft.com/office/drawing/2010/main">
                  <a14:imgLayer r:embed="rId4">
                    <a14:imgEffect>
                      <a14:artisticCutout trans="2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B7FFB493-344E-4313-A617-A7F08FC8E3D3}"/>
              </a:ext>
            </a:extLst>
          </p:cNvPr>
          <p:cNvSpPr/>
          <p:nvPr/>
        </p:nvSpPr>
        <p:spPr>
          <a:xfrm>
            <a:off x="738983" y="2230761"/>
            <a:ext cx="10353761" cy="1326321"/>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all" spc="0" normalizeH="0" baseline="0" noProof="0">
                <a:ln>
                  <a:noFill/>
                </a:ln>
                <a:solidFill>
                  <a:prstClr val="white"/>
                </a:solidFill>
                <a:effectLst>
                  <a:outerShdw blurRad="50800" dist="63500" dir="2700000" algn="tl" rotWithShape="0">
                    <a:srgbClr val="000000">
                      <a:alpha val="48000"/>
                    </a:srgbClr>
                  </a:outerShdw>
                </a:effectLst>
                <a:uLnTx/>
                <a:uFillTx/>
                <a:latin typeface="Arial" panose="020B0604020202020204" pitchFamily="34" charset="0"/>
                <a:ea typeface="+mn-ea"/>
                <a:cs typeface="Arial" panose="020B0604020202020204" pitchFamily="34" charset="0"/>
              </a:rPr>
              <a:t>Sentinel Training</a:t>
            </a:r>
            <a:endParaRPr kumimoji="0" lang="en-US" sz="6000" b="1" i="0" u="none" strike="noStrike" kern="1200" cap="all" spc="0" normalizeH="0" baseline="0" noProof="0" dirty="0">
              <a:ln>
                <a:noFill/>
              </a:ln>
              <a:solidFill>
                <a:prstClr val="white"/>
              </a:solidFill>
              <a:effectLst>
                <a:outerShdw blurRad="50800" dist="63500" dir="2700000" algn="tl" rotWithShape="0">
                  <a:srgbClr val="000000">
                    <a:alpha val="48000"/>
                  </a:srgbClr>
                </a:outerShdw>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EB1104C4-01BE-415F-82D9-50B3BE8E7EC8}"/>
              </a:ext>
            </a:extLst>
          </p:cNvPr>
          <p:cNvSpPr/>
          <p:nvPr/>
        </p:nvSpPr>
        <p:spPr>
          <a:xfrm>
            <a:off x="226186" y="2893922"/>
            <a:ext cx="10353762" cy="3695136"/>
          </a:xfrm>
          <a:prstGeom prst="rect">
            <a:avLst/>
          </a:prstGeom>
        </p:spPr>
        <p:txBody>
          <a:bodyPr vert="horz" lIns="91440" tIns="45720" rIns="91440" bIns="45720" rtlCol="0">
            <a:normAutofit lnSpcReduction="10000"/>
          </a:bodyPr>
          <a:lstStyle/>
          <a:p>
            <a:pPr marL="0" marR="0" lvl="0" indent="0" algn="l" defTabSz="914400" rtl="0" eaLnBrk="1" fontAlgn="auto" latinLnBrk="0" hangingPunct="1">
              <a:lnSpc>
                <a:spcPct val="120000"/>
              </a:lnSpc>
              <a:spcBef>
                <a:spcPts val="0"/>
              </a:spcBef>
              <a:spcAft>
                <a:spcPts val="600"/>
              </a:spcAft>
              <a:buClrTx/>
              <a:buSzTx/>
              <a:buFontTx/>
              <a:buNone/>
              <a:tabLst/>
              <a:defRPr/>
            </a:pPr>
            <a:br>
              <a:rPr kumimoji="0" lang="en-US" sz="1800" b="0" i="0" u="none" strike="noStrike" kern="1200" cap="none" spc="0" normalizeH="0" baseline="0" noProof="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br>
            <a:br>
              <a:rPr kumimoji="0" lang="en-US" sz="1800" b="0" i="0" u="none" strike="noStrike" kern="1200" cap="none" spc="0" normalizeH="0" baseline="0" noProof="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br>
            <a:br>
              <a:rPr kumimoji="0" lang="en-US" sz="1800" b="0" i="0" u="none" strike="noStrike" kern="1200" cap="none" spc="0" normalizeH="0" baseline="0" noProof="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br>
            <a:br>
              <a:rPr kumimoji="0" lang="en-US" sz="1800" b="0" i="0" u="none" strike="noStrike" kern="1200" cap="none" spc="0" normalizeH="0" baseline="0" noProof="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br>
            <a:br>
              <a:rPr kumimoji="0" lang="en-US" sz="1800" b="0" i="0" u="none" strike="noStrike" kern="1200" cap="none" spc="0" normalizeH="0" baseline="0" noProof="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br>
            <a:br>
              <a:rPr kumimoji="0" lang="en-US" sz="1800" b="0" i="0" u="none" strike="noStrike" kern="1200" cap="none" spc="0" normalizeH="0" baseline="0" noProof="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br>
            <a:r>
              <a:rPr kumimoji="0" lang="en-US" sz="1600" b="0" i="0" u="none" strike="noStrike" kern="1200" cap="none" spc="0" normalizeH="0" baseline="0" noProof="0">
                <a:ln>
                  <a:noFill/>
                </a:ln>
                <a:solidFill>
                  <a:prstClr val="white"/>
                </a:solidFill>
                <a:effectLst>
                  <a:outerShdw blurRad="50800" dist="38100" dir="2700000" algn="tl" rotWithShape="0">
                    <a:srgbClr val="000000">
                      <a:alpha val="48000"/>
                    </a:srgbClr>
                  </a:outerShdw>
                </a:effectLst>
                <a:uLnTx/>
                <a:uFillTx/>
                <a:latin typeface="Arial" panose="020B0604020202020204" pitchFamily="34" charset="0"/>
                <a:ea typeface="+mn-ea"/>
                <a:cs typeface="Arial" panose="020B0604020202020204" pitchFamily="34" charset="0"/>
              </a:rPr>
              <a:t>Roger Fleming</a:t>
            </a:r>
          </a:p>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outerShdw blurRad="50800" dist="38100" dir="2700000" algn="tl" rotWithShape="0">
                    <a:srgbClr val="000000">
                      <a:alpha val="48000"/>
                    </a:srgbClr>
                  </a:outerShdw>
                </a:effectLst>
                <a:uLnTx/>
                <a:uFillTx/>
                <a:latin typeface="Arial" panose="020B0604020202020204" pitchFamily="34" charset="0"/>
                <a:ea typeface="+mn-ea"/>
                <a:cs typeface="Arial" panose="020B0604020202020204" pitchFamily="34" charset="0"/>
              </a:rPr>
              <a:t>roger.fleming@Microsoft.com</a:t>
            </a:r>
          </a:p>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outerShdw blurRad="50800" dist="38100" dir="2700000" algn="tl" rotWithShape="0">
                    <a:srgbClr val="000000">
                      <a:alpha val="48000"/>
                    </a:srgbClr>
                  </a:outerShdw>
                </a:effectLst>
                <a:uLnTx/>
                <a:uFillTx/>
                <a:latin typeface="Arial" panose="020B0604020202020204" pitchFamily="34" charset="0"/>
                <a:ea typeface="+mn-ea"/>
                <a:cs typeface="Arial" panose="020B0604020202020204" pitchFamily="34" charset="0"/>
              </a:rPr>
              <a:t>Support Escalation Engineer</a:t>
            </a:r>
          </a:p>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outerShdw blurRad="50800" dist="38100" dir="2700000" algn="tl" rotWithShape="0">
                    <a:srgbClr val="000000">
                      <a:alpha val="48000"/>
                    </a:srgbClr>
                  </a:outerShdw>
                </a:effectLst>
                <a:uLnTx/>
                <a:uFillTx/>
                <a:latin typeface="Arial" panose="020B0604020202020204" pitchFamily="34" charset="0"/>
                <a:ea typeface="+mn-ea"/>
                <a:cs typeface="Arial" panose="020B0604020202020204" pitchFamily="34" charset="0"/>
              </a:rPr>
              <a:t>Azure Security </a:t>
            </a:r>
          </a:p>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outerShdw blurRad="50800" dist="38100" dir="2700000" algn="tl" rotWithShape="0">
                    <a:srgbClr val="000000">
                      <a:alpha val="48000"/>
                    </a:srgbClr>
                  </a:outerShdw>
                </a:effectLst>
                <a:uLnTx/>
                <a:uFillTx/>
                <a:latin typeface="Arial" panose="020B0604020202020204" pitchFamily="34" charset="0"/>
                <a:ea typeface="+mn-ea"/>
                <a:cs typeface="Arial" panose="020B0604020202020204" pitchFamily="34" charset="0"/>
              </a:rPr>
              <a:t>December 12, 2019</a:t>
            </a:r>
            <a:endParaRPr kumimoji="0" lang="en-US" sz="16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Arial" panose="020B0604020202020204" pitchFamily="34" charset="0"/>
              <a:ea typeface="+mn-ea"/>
              <a:cs typeface="Arial" panose="020B0604020202020204" pitchFamily="34" charset="0"/>
            </a:endParaRPr>
          </a:p>
        </p:txBody>
      </p:sp>
      <p:pic>
        <p:nvPicPr>
          <p:cNvPr id="7" name="Picture 6">
            <a:extLst>
              <a:ext uri="{FF2B5EF4-FFF2-40B4-BE49-F238E27FC236}">
                <a16:creationId xmlns:a16="http://schemas.microsoft.com/office/drawing/2014/main" id="{BB58F6CA-901C-4A14-BC9A-6780BEB6D717}"/>
              </a:ext>
            </a:extLst>
          </p:cNvPr>
          <p:cNvPicPr>
            <a:picLocks noChangeAspect="1"/>
          </p:cNvPicPr>
          <p:nvPr/>
        </p:nvPicPr>
        <p:blipFill>
          <a:blip r:embed="rId5"/>
          <a:stretch>
            <a:fillRect/>
          </a:stretch>
        </p:blipFill>
        <p:spPr>
          <a:xfrm>
            <a:off x="9880071" y="6091605"/>
            <a:ext cx="1912551" cy="421283"/>
          </a:xfrm>
          <a:prstGeom prst="rect">
            <a:avLst/>
          </a:prstGeom>
        </p:spPr>
      </p:pic>
    </p:spTree>
    <p:extLst>
      <p:ext uri="{BB962C8B-B14F-4D97-AF65-F5344CB8AC3E}">
        <p14:creationId xmlns:p14="http://schemas.microsoft.com/office/powerpoint/2010/main" val="41350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8499854" y="643467"/>
            <a:ext cx="2767702" cy="997640"/>
          </a:xfrm>
        </p:spPr>
        <p:txBody>
          <a:bodyPr anchor="b">
            <a:normAutofit/>
          </a:bodyPr>
          <a:lstStyle/>
          <a:p>
            <a:pPr algn="l"/>
            <a:r>
              <a:rPr lang="en-US" sz="1600">
                <a:latin typeface="Arial" panose="020B0604020202020204" pitchFamily="34" charset="0"/>
                <a:cs typeface="Arial" panose="020B0604020202020204" pitchFamily="34" charset="0"/>
              </a:rPr>
              <a:t>Sentinel Panel - Threat management</a:t>
            </a:r>
          </a:p>
        </p:txBody>
      </p:sp>
      <p:pic>
        <p:nvPicPr>
          <p:cNvPr id="2" name="Picture 1">
            <a:extLst>
              <a:ext uri="{FF2B5EF4-FFF2-40B4-BE49-F238E27FC236}">
                <a16:creationId xmlns:a16="http://schemas.microsoft.com/office/drawing/2014/main" id="{987D3DF5-31A9-4F74-850D-2E3054E2965C}"/>
              </a:ext>
            </a:extLst>
          </p:cNvPr>
          <p:cNvPicPr>
            <a:picLocks noChangeAspect="1"/>
          </p:cNvPicPr>
          <p:nvPr/>
        </p:nvPicPr>
        <p:blipFill>
          <a:blip r:embed="rId3"/>
          <a:stretch>
            <a:fillRect/>
          </a:stretch>
        </p:blipFill>
        <p:spPr>
          <a:xfrm>
            <a:off x="643467" y="1526592"/>
            <a:ext cx="7212920" cy="3804815"/>
          </a:xfrm>
          <a:prstGeom prst="rect">
            <a:avLst/>
          </a:prstGeom>
        </p:spPr>
      </p:pic>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8499855" y="1641108"/>
            <a:ext cx="2767702" cy="4573426"/>
          </a:xfrm>
        </p:spPr>
        <p:txBody>
          <a:bodyPr anchor="ctr">
            <a:normAutofit lnSpcReduction="10000"/>
          </a:bodyPr>
          <a:lstStyle/>
          <a:p>
            <a:r>
              <a:rPr lang="en-US" sz="1200" dirty="0">
                <a:latin typeface="Arial" panose="020B0604020202020204" pitchFamily="34" charset="0"/>
                <a:cs typeface="Arial" panose="020B0604020202020204" pitchFamily="34" charset="0"/>
              </a:rPr>
              <a:t>Hunting</a:t>
            </a:r>
          </a:p>
          <a:p>
            <a:pPr marL="0" indent="0">
              <a:buNone/>
            </a:pPr>
            <a:r>
              <a:rPr lang="en-US" sz="1200" dirty="0">
                <a:latin typeface="Arial" panose="020B0604020202020204" pitchFamily="34" charset="0"/>
                <a:cs typeface="Arial" panose="020B0604020202020204" pitchFamily="34" charset="0"/>
              </a:rPr>
              <a:t>Use Azure Sentinel's powerful hunting search-and-query tools, based on the MITRE framework, which enable you to proactively hunt for security threats across your organization’s data sources, before an alert is triggered. After you discover which hunting query provides high-value insights into possible attacks, you can also create custom detection rules based on your query, and surface those insights as alerts to your security incident responders. While hunting, you can create bookmarks for interesting events, enabling you to return to them later, share them with others, and group them with other correlating events to create a compelling incident for investigation.</a:t>
            </a:r>
          </a:p>
        </p:txBody>
      </p:sp>
      <p:pic>
        <p:nvPicPr>
          <p:cNvPr id="3" name="Picture 2">
            <a:extLst>
              <a:ext uri="{FF2B5EF4-FFF2-40B4-BE49-F238E27FC236}">
                <a16:creationId xmlns:a16="http://schemas.microsoft.com/office/drawing/2014/main" id="{982FBA4A-1533-4971-BEE0-527607EA3747}"/>
              </a:ext>
            </a:extLst>
          </p:cNvPr>
          <p:cNvPicPr>
            <a:picLocks noChangeAspect="1"/>
          </p:cNvPicPr>
          <p:nvPr/>
        </p:nvPicPr>
        <p:blipFill>
          <a:blip r:embed="rId4"/>
          <a:stretch>
            <a:fillRect/>
          </a:stretch>
        </p:blipFill>
        <p:spPr>
          <a:xfrm>
            <a:off x="9957424" y="6162216"/>
            <a:ext cx="1914310" cy="420660"/>
          </a:xfrm>
          <a:prstGeom prst="rect">
            <a:avLst/>
          </a:prstGeom>
        </p:spPr>
      </p:pic>
    </p:spTree>
    <p:extLst>
      <p:ext uri="{BB962C8B-B14F-4D97-AF65-F5344CB8AC3E}">
        <p14:creationId xmlns:p14="http://schemas.microsoft.com/office/powerpoint/2010/main" val="148993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8499854" y="643467"/>
            <a:ext cx="2767702" cy="997640"/>
          </a:xfrm>
        </p:spPr>
        <p:txBody>
          <a:bodyPr anchor="b">
            <a:normAutofit/>
          </a:bodyPr>
          <a:lstStyle/>
          <a:p>
            <a:pPr algn="l"/>
            <a:r>
              <a:rPr lang="en-US" sz="1600">
                <a:latin typeface="Arial" panose="020B0604020202020204" pitchFamily="34" charset="0"/>
                <a:cs typeface="Arial" panose="020B0604020202020204" pitchFamily="34" charset="0"/>
              </a:rPr>
              <a:t>Sentinel Panel - Threat management</a:t>
            </a:r>
          </a:p>
        </p:txBody>
      </p:sp>
      <p:pic>
        <p:nvPicPr>
          <p:cNvPr id="2" name="Picture 1">
            <a:extLst>
              <a:ext uri="{FF2B5EF4-FFF2-40B4-BE49-F238E27FC236}">
                <a16:creationId xmlns:a16="http://schemas.microsoft.com/office/drawing/2014/main" id="{E3D01D52-52A3-46EC-B585-E0B28630736F}"/>
              </a:ext>
            </a:extLst>
          </p:cNvPr>
          <p:cNvPicPr>
            <a:picLocks noChangeAspect="1"/>
          </p:cNvPicPr>
          <p:nvPr/>
        </p:nvPicPr>
        <p:blipFill>
          <a:blip r:embed="rId3"/>
          <a:stretch>
            <a:fillRect/>
          </a:stretch>
        </p:blipFill>
        <p:spPr>
          <a:xfrm>
            <a:off x="1302272" y="643467"/>
            <a:ext cx="5895309" cy="5571066"/>
          </a:xfrm>
          <a:prstGeom prst="rect">
            <a:avLst/>
          </a:prstGeom>
        </p:spPr>
      </p:pic>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8499855" y="1641108"/>
            <a:ext cx="2767702" cy="4573426"/>
          </a:xfrm>
        </p:spPr>
        <p:txBody>
          <a:bodyPr anchor="ctr">
            <a:normAutofit/>
          </a:bodyPr>
          <a:lstStyle/>
          <a:p>
            <a:r>
              <a:rPr lang="en-US" sz="1200" dirty="0">
                <a:latin typeface="Arial" panose="020B0604020202020204" pitchFamily="34" charset="0"/>
                <a:cs typeface="Arial" panose="020B0604020202020204" pitchFamily="34" charset="0"/>
              </a:rPr>
              <a:t>The foundation of Azure Sentinel is the data store; it combines high performance querying, dynamic schema, and scales to massive data volumes. The Azure portal and all Azure Sentinel tools use a common API to access this data store. The same API is also available for external tools such as </a:t>
            </a:r>
            <a:r>
              <a:rPr lang="en-US" sz="1200" dirty="0" err="1">
                <a:latin typeface="Arial" panose="020B0604020202020204" pitchFamily="34" charset="0"/>
                <a:cs typeface="Arial" panose="020B0604020202020204" pitchFamily="34" charset="0"/>
              </a:rPr>
              <a:t>Jupyter</a:t>
            </a:r>
            <a:r>
              <a:rPr lang="en-US" sz="1200" dirty="0">
                <a:latin typeface="Arial" panose="020B0604020202020204" pitchFamily="34" charset="0"/>
                <a:cs typeface="Arial" panose="020B0604020202020204" pitchFamily="34" charset="0"/>
              </a:rPr>
              <a:t> notebooks and Python. While many common tasks can be carried out in the portal, </a:t>
            </a:r>
            <a:r>
              <a:rPr lang="en-US" sz="1200" dirty="0" err="1">
                <a:latin typeface="Arial" panose="020B0604020202020204" pitchFamily="34" charset="0"/>
                <a:cs typeface="Arial" panose="020B0604020202020204" pitchFamily="34" charset="0"/>
              </a:rPr>
              <a:t>Jupyter</a:t>
            </a:r>
            <a:r>
              <a:rPr lang="en-US" sz="1200" dirty="0">
                <a:latin typeface="Arial" panose="020B0604020202020204" pitchFamily="34" charset="0"/>
                <a:cs typeface="Arial" panose="020B0604020202020204" pitchFamily="34" charset="0"/>
              </a:rPr>
              <a:t> extends the scope of what you can do with this data. It combines full programmability with a huge collection of libraries for machine learning, visualization, and data analysis. These attributes make </a:t>
            </a:r>
            <a:r>
              <a:rPr lang="en-US" sz="1200" dirty="0" err="1">
                <a:latin typeface="Arial" panose="020B0604020202020204" pitchFamily="34" charset="0"/>
                <a:cs typeface="Arial" panose="020B0604020202020204" pitchFamily="34" charset="0"/>
              </a:rPr>
              <a:t>Jupyter</a:t>
            </a:r>
            <a:r>
              <a:rPr lang="en-US" sz="1200" dirty="0">
                <a:latin typeface="Arial" panose="020B0604020202020204" pitchFamily="34" charset="0"/>
                <a:cs typeface="Arial" panose="020B0604020202020204" pitchFamily="34" charset="0"/>
              </a:rPr>
              <a:t> a compelling tool for security investigation and hunting.</a:t>
            </a:r>
          </a:p>
        </p:txBody>
      </p:sp>
      <p:pic>
        <p:nvPicPr>
          <p:cNvPr id="3" name="Picture 2">
            <a:extLst>
              <a:ext uri="{FF2B5EF4-FFF2-40B4-BE49-F238E27FC236}">
                <a16:creationId xmlns:a16="http://schemas.microsoft.com/office/drawing/2014/main" id="{11C30F47-1971-49FD-BF10-7C1E41291B96}"/>
              </a:ext>
            </a:extLst>
          </p:cNvPr>
          <p:cNvPicPr>
            <a:picLocks noChangeAspect="1"/>
          </p:cNvPicPr>
          <p:nvPr/>
        </p:nvPicPr>
        <p:blipFill>
          <a:blip r:embed="rId4"/>
          <a:stretch>
            <a:fillRect/>
          </a:stretch>
        </p:blipFill>
        <p:spPr>
          <a:xfrm>
            <a:off x="10137222" y="6311191"/>
            <a:ext cx="1914310" cy="420660"/>
          </a:xfrm>
          <a:prstGeom prst="rect">
            <a:avLst/>
          </a:prstGeom>
        </p:spPr>
      </p:pic>
    </p:spTree>
    <p:extLst>
      <p:ext uri="{BB962C8B-B14F-4D97-AF65-F5344CB8AC3E}">
        <p14:creationId xmlns:p14="http://schemas.microsoft.com/office/powerpoint/2010/main" val="419668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4927472" y="609600"/>
            <a:ext cx="6340084" cy="1326321"/>
          </a:xfrm>
        </p:spPr>
        <p:txBody>
          <a:bodyPr>
            <a:normAutofit/>
          </a:bodyPr>
          <a:lstStyle/>
          <a:p>
            <a:r>
              <a:rPr lang="en-US" dirty="0">
                <a:latin typeface="Arial" panose="020B0604020202020204" pitchFamily="34" charset="0"/>
                <a:cs typeface="Arial" panose="020B0604020202020204" pitchFamily="34" charset="0"/>
              </a:rPr>
              <a:t>Sentinel Panel - Configuration</a:t>
            </a:r>
          </a:p>
        </p:txBody>
      </p:sp>
      <p:pic>
        <p:nvPicPr>
          <p:cNvPr id="2" name="Picture 1">
            <a:extLst>
              <a:ext uri="{FF2B5EF4-FFF2-40B4-BE49-F238E27FC236}">
                <a16:creationId xmlns:a16="http://schemas.microsoft.com/office/drawing/2014/main" id="{0FF97CBA-B5F8-44E5-B81F-A145C44CC1C5}"/>
              </a:ext>
            </a:extLst>
          </p:cNvPr>
          <p:cNvPicPr>
            <a:picLocks noChangeAspect="1"/>
          </p:cNvPicPr>
          <p:nvPr/>
        </p:nvPicPr>
        <p:blipFill rotWithShape="1">
          <a:blip r:embed="rId3"/>
          <a:srcRect r="18309"/>
          <a:stretch/>
        </p:blipFill>
        <p:spPr>
          <a:xfrm>
            <a:off x="20" y="10"/>
            <a:ext cx="4635987" cy="6857990"/>
          </a:xfrm>
          <a:prstGeom prst="rect">
            <a:avLst/>
          </a:prstGeom>
        </p:spPr>
      </p:pic>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4927471" y="2096064"/>
            <a:ext cx="6340085" cy="3695136"/>
          </a:xfrm>
        </p:spPr>
        <p:txBody>
          <a:bodyPr>
            <a:normAutofit fontScale="92500" lnSpcReduction="20000"/>
          </a:bodyPr>
          <a:lstStyle/>
          <a:p>
            <a:r>
              <a:rPr lang="en-US" dirty="0">
                <a:latin typeface="Arial" panose="020B0604020202020204" pitchFamily="34" charset="0"/>
                <a:cs typeface="Arial" panose="020B0604020202020204" pitchFamily="34" charset="0"/>
              </a:rPr>
              <a:t>Connect to all your data</a:t>
            </a:r>
          </a:p>
          <a:p>
            <a:pPr marL="0" indent="0">
              <a:buNone/>
            </a:pPr>
            <a:r>
              <a:rPr lang="en-US" dirty="0">
                <a:latin typeface="Arial" panose="020B0604020202020204" pitchFamily="34" charset="0"/>
                <a:cs typeface="Arial" panose="020B0604020202020204" pitchFamily="34" charset="0"/>
              </a:rPr>
              <a:t>To on-board Azure Sentinel, you first need to connect to your security sources. Azure Sentinel comes with a number of connectors for Microsoft solutions, available out of the box and providing real-time integration, including Microsoft Threat Protection solutions, and Microsoft 365 sources, including Office 365, Azure AD, Azure ATP, and Microsoft Cloud App Security, and more. In addition, there are built-in connectors to the broader security ecosystem for non-Microsoft solutions. You can also use common event format, Syslog or REST-API to connect your data sources with Azure Sentinel as well.</a:t>
            </a:r>
          </a:p>
          <a:p>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EA3D9CD-8CB4-4133-9720-A4597BD91B7E}"/>
              </a:ext>
            </a:extLst>
          </p:cNvPr>
          <p:cNvPicPr>
            <a:picLocks noChangeAspect="1"/>
          </p:cNvPicPr>
          <p:nvPr/>
        </p:nvPicPr>
        <p:blipFill>
          <a:blip r:embed="rId4"/>
          <a:stretch>
            <a:fillRect/>
          </a:stretch>
        </p:blipFill>
        <p:spPr>
          <a:xfrm>
            <a:off x="9967699" y="6105709"/>
            <a:ext cx="1914310" cy="420660"/>
          </a:xfrm>
          <a:prstGeom prst="rect">
            <a:avLst/>
          </a:prstGeom>
        </p:spPr>
      </p:pic>
    </p:spTree>
    <p:extLst>
      <p:ext uri="{BB962C8B-B14F-4D97-AF65-F5344CB8AC3E}">
        <p14:creationId xmlns:p14="http://schemas.microsoft.com/office/powerpoint/2010/main" val="3894160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913794" y="4035670"/>
            <a:ext cx="3145284" cy="1737360"/>
          </a:xfrm>
        </p:spPr>
        <p:txBody>
          <a:bodyPr>
            <a:normAutofit/>
          </a:bodyPr>
          <a:lstStyle/>
          <a:p>
            <a:pPr algn="r"/>
            <a:r>
              <a:rPr lang="en-US" sz="1800" dirty="0">
                <a:latin typeface="Arial" panose="020B0604020202020204" pitchFamily="34" charset="0"/>
                <a:cs typeface="Arial" panose="020B0604020202020204" pitchFamily="34" charset="0"/>
              </a:rPr>
              <a:t>Sentinel Panel - Configuration</a:t>
            </a:r>
          </a:p>
        </p:txBody>
      </p:sp>
      <p:pic>
        <p:nvPicPr>
          <p:cNvPr id="2" name="Picture 1">
            <a:extLst>
              <a:ext uri="{FF2B5EF4-FFF2-40B4-BE49-F238E27FC236}">
                <a16:creationId xmlns:a16="http://schemas.microsoft.com/office/drawing/2014/main" id="{6F45D32C-B096-4D3D-8112-1FB21D1507C4}"/>
              </a:ext>
            </a:extLst>
          </p:cNvPr>
          <p:cNvPicPr>
            <a:picLocks noChangeAspect="1"/>
          </p:cNvPicPr>
          <p:nvPr/>
        </p:nvPicPr>
        <p:blipFill>
          <a:blip r:embed="rId3"/>
          <a:stretch>
            <a:fillRect/>
          </a:stretch>
        </p:blipFill>
        <p:spPr>
          <a:xfrm>
            <a:off x="913794" y="898446"/>
            <a:ext cx="10353761" cy="3080244"/>
          </a:xfrm>
          <a:prstGeom prst="rect">
            <a:avLst/>
          </a:prstGeom>
        </p:spPr>
      </p:pic>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4380811" y="4170179"/>
            <a:ext cx="6886744" cy="1737359"/>
          </a:xfrm>
        </p:spPr>
        <p:txBody>
          <a:bodyPr anchor="ctr">
            <a:normAutofit/>
          </a:bodyPr>
          <a:lstStyle/>
          <a:p>
            <a:r>
              <a:rPr lang="en-US" sz="1100" dirty="0">
                <a:latin typeface="Arial" panose="020B0604020202020204" pitchFamily="34" charset="0"/>
                <a:cs typeface="Arial" panose="020B0604020202020204" pitchFamily="34" charset="0"/>
              </a:rPr>
              <a:t>Analytics</a:t>
            </a:r>
          </a:p>
          <a:p>
            <a:pPr marL="0" indent="0">
              <a:buNone/>
            </a:pPr>
            <a:r>
              <a:rPr lang="en-US" sz="1100" dirty="0">
                <a:latin typeface="Arial" panose="020B0604020202020204" pitchFamily="34" charset="0"/>
                <a:cs typeface="Arial" panose="020B0604020202020204" pitchFamily="34" charset="0"/>
              </a:rPr>
              <a:t>To help you reduce noise and minimize the number of alerts you have to review and investigate, Azure Sentinel uses analytics to correlate alerts into incidents. Incidents are groups of related alerts that together create an actionable possible-threat that you can investigate and resolve. Use the built-in correlation rules as-is, or use them as a starting point to build your own. Azure Sentinel also provides machine learning rules to map your network behavior and then look for anomalies across your resources. These analytics connect the dots, by combining low fidelity alerts about different entities into potential high-fidelity security incidents.</a:t>
            </a:r>
          </a:p>
        </p:txBody>
      </p:sp>
      <p:pic>
        <p:nvPicPr>
          <p:cNvPr id="3" name="Picture 2">
            <a:extLst>
              <a:ext uri="{FF2B5EF4-FFF2-40B4-BE49-F238E27FC236}">
                <a16:creationId xmlns:a16="http://schemas.microsoft.com/office/drawing/2014/main" id="{61FC58E8-E3BA-4A41-9AEE-CE3C05BBC997}"/>
              </a:ext>
            </a:extLst>
          </p:cNvPr>
          <p:cNvPicPr>
            <a:picLocks noChangeAspect="1"/>
          </p:cNvPicPr>
          <p:nvPr/>
        </p:nvPicPr>
        <p:blipFill>
          <a:blip r:embed="rId4"/>
          <a:stretch>
            <a:fillRect/>
          </a:stretch>
        </p:blipFill>
        <p:spPr>
          <a:xfrm>
            <a:off x="9916328" y="6099028"/>
            <a:ext cx="1914310" cy="420660"/>
          </a:xfrm>
          <a:prstGeom prst="rect">
            <a:avLst/>
          </a:prstGeom>
        </p:spPr>
      </p:pic>
    </p:spTree>
    <p:extLst>
      <p:ext uri="{BB962C8B-B14F-4D97-AF65-F5344CB8AC3E}">
        <p14:creationId xmlns:p14="http://schemas.microsoft.com/office/powerpoint/2010/main" val="278076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8499854" y="643467"/>
            <a:ext cx="2767702" cy="997640"/>
          </a:xfrm>
        </p:spPr>
        <p:txBody>
          <a:bodyPr anchor="b">
            <a:normAutofit/>
          </a:bodyPr>
          <a:lstStyle/>
          <a:p>
            <a:pPr algn="l"/>
            <a:r>
              <a:rPr lang="en-US" sz="1600">
                <a:latin typeface="Arial" panose="020B0604020202020204" pitchFamily="34" charset="0"/>
                <a:cs typeface="Arial" panose="020B0604020202020204" pitchFamily="34" charset="0"/>
              </a:rPr>
              <a:t>Sentinel Panel - Configuration</a:t>
            </a:r>
          </a:p>
        </p:txBody>
      </p:sp>
      <p:pic>
        <p:nvPicPr>
          <p:cNvPr id="7" name="Picture 6" descr="A screenshot of a cell phone&#10;&#10;Description automatically generated">
            <a:extLst>
              <a:ext uri="{FF2B5EF4-FFF2-40B4-BE49-F238E27FC236}">
                <a16:creationId xmlns:a16="http://schemas.microsoft.com/office/drawing/2014/main" id="{C38CCA77-EEE3-4B94-8262-7D5204770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92172"/>
            <a:ext cx="7212920" cy="4273655"/>
          </a:xfrm>
          <a:prstGeom prst="rect">
            <a:avLst/>
          </a:prstGeom>
        </p:spPr>
      </p:pic>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8499855" y="1641108"/>
            <a:ext cx="2767702" cy="4573426"/>
          </a:xfrm>
        </p:spPr>
        <p:txBody>
          <a:bodyPr anchor="ctr">
            <a:normAutofit fontScale="85000" lnSpcReduction="10000"/>
          </a:bodyPr>
          <a:lstStyle/>
          <a:p>
            <a:r>
              <a:rPr lang="en-US" sz="1200" dirty="0">
                <a:latin typeface="Arial" panose="020B0604020202020204" pitchFamily="34" charset="0"/>
                <a:cs typeface="Arial" panose="020B0604020202020204" pitchFamily="34" charset="0"/>
              </a:rPr>
              <a:t>Security automation &amp; orchestration</a:t>
            </a:r>
          </a:p>
          <a:p>
            <a:pPr marL="0" indent="0">
              <a:buNone/>
            </a:pPr>
            <a:r>
              <a:rPr lang="en-US" sz="1200" dirty="0">
                <a:latin typeface="Arial" panose="020B0604020202020204" pitchFamily="34" charset="0"/>
                <a:cs typeface="Arial" panose="020B0604020202020204" pitchFamily="34" charset="0"/>
              </a:rPr>
              <a:t>Automate your common tasks and simplify security orchestration with playbooks that integrate with Azure services as well as your existing tools. Built on the foundation of Azure Logic Apps, Azure Sentinel's automation and orchestration solution provides a highly-extensible architecture that enables scalable automation as new technologies and threats emerge. To build playbooks with Azure Logic Apps, you can choose from a growing gallery of built-in playbooks. These include 200+ connectors for services such as Azure functions. The connectors allow you to apply any custom logic in code, ServiceNow, Jira, Zendesk, HTTP requests, Microsoft Teams, Slack, Windows Defender ATP, and Cloud App Security.</a:t>
            </a:r>
          </a:p>
          <a:p>
            <a:r>
              <a:rPr lang="en-US" sz="1200" dirty="0">
                <a:latin typeface="Arial" panose="020B0604020202020204" pitchFamily="34" charset="0"/>
                <a:cs typeface="Arial" panose="020B0604020202020204" pitchFamily="34" charset="0"/>
              </a:rPr>
              <a:t>For example, if you use the ServiceNow ticketing system, you can use the tools provided to use Azure Logic Apps to automate your workflows and open a ticket in ServiceNow each time a particular event is detected.</a:t>
            </a:r>
          </a:p>
        </p:txBody>
      </p:sp>
      <p:pic>
        <p:nvPicPr>
          <p:cNvPr id="3" name="Picture 2">
            <a:extLst>
              <a:ext uri="{FF2B5EF4-FFF2-40B4-BE49-F238E27FC236}">
                <a16:creationId xmlns:a16="http://schemas.microsoft.com/office/drawing/2014/main" id="{B8541280-9FC4-4207-B55F-8BEE0C6E97C0}"/>
              </a:ext>
            </a:extLst>
          </p:cNvPr>
          <p:cNvPicPr>
            <a:picLocks noChangeAspect="1"/>
          </p:cNvPicPr>
          <p:nvPr/>
        </p:nvPicPr>
        <p:blipFill>
          <a:blip r:embed="rId4"/>
          <a:stretch>
            <a:fillRect/>
          </a:stretch>
        </p:blipFill>
        <p:spPr>
          <a:xfrm>
            <a:off x="9977973" y="6099028"/>
            <a:ext cx="1914310" cy="420660"/>
          </a:xfrm>
          <a:prstGeom prst="rect">
            <a:avLst/>
          </a:prstGeom>
        </p:spPr>
      </p:pic>
    </p:spTree>
    <p:extLst>
      <p:ext uri="{BB962C8B-B14F-4D97-AF65-F5344CB8AC3E}">
        <p14:creationId xmlns:p14="http://schemas.microsoft.com/office/powerpoint/2010/main" val="271574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913796" y="4572001"/>
            <a:ext cx="3145284" cy="1737360"/>
          </a:xfrm>
        </p:spPr>
        <p:txBody>
          <a:bodyPr>
            <a:normAutofit/>
          </a:bodyPr>
          <a:lstStyle/>
          <a:p>
            <a:pPr algn="r"/>
            <a:r>
              <a:rPr lang="en-US" sz="1800" dirty="0">
                <a:latin typeface="Arial" panose="020B0604020202020204" pitchFamily="34" charset="0"/>
                <a:cs typeface="Arial" panose="020B0604020202020204" pitchFamily="34" charset="0"/>
              </a:rPr>
              <a:t>Sentinel Panel - Configuration</a:t>
            </a:r>
          </a:p>
        </p:txBody>
      </p:sp>
      <p:pic>
        <p:nvPicPr>
          <p:cNvPr id="2" name="Picture 1">
            <a:extLst>
              <a:ext uri="{FF2B5EF4-FFF2-40B4-BE49-F238E27FC236}">
                <a16:creationId xmlns:a16="http://schemas.microsoft.com/office/drawing/2014/main" id="{0C205446-1CF7-4D48-BC30-C35BC158FDF0}"/>
              </a:ext>
            </a:extLst>
          </p:cNvPr>
          <p:cNvPicPr>
            <a:picLocks noChangeAspect="1"/>
          </p:cNvPicPr>
          <p:nvPr/>
        </p:nvPicPr>
        <p:blipFill>
          <a:blip r:embed="rId3"/>
          <a:stretch>
            <a:fillRect/>
          </a:stretch>
        </p:blipFill>
        <p:spPr>
          <a:xfrm>
            <a:off x="1428070" y="643466"/>
            <a:ext cx="9325209" cy="3590204"/>
          </a:xfrm>
          <a:prstGeom prst="rect">
            <a:avLst/>
          </a:prstGeom>
        </p:spPr>
      </p:pic>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4380814" y="4571999"/>
            <a:ext cx="6886744" cy="1737359"/>
          </a:xfrm>
        </p:spPr>
        <p:txBody>
          <a:bodyPr anchor="ctr">
            <a:normAutofit/>
          </a:bodyPr>
          <a:lstStyle/>
          <a:p>
            <a:r>
              <a:rPr lang="en-US" sz="1100" dirty="0">
                <a:latin typeface="Arial" panose="020B0604020202020204" pitchFamily="34" charset="0"/>
                <a:cs typeface="Arial" panose="020B0604020202020204" pitchFamily="34" charset="0"/>
              </a:rPr>
              <a:t>Community</a:t>
            </a:r>
          </a:p>
          <a:p>
            <a:pPr marL="0" indent="0">
              <a:buNone/>
            </a:pPr>
            <a:r>
              <a:rPr lang="en-US" sz="1100" dirty="0">
                <a:latin typeface="Arial" panose="020B0604020202020204" pitchFamily="34" charset="0"/>
                <a:cs typeface="Arial" panose="020B0604020202020204" pitchFamily="34" charset="0"/>
              </a:rPr>
              <a:t>The Azure Sentinel community is a powerful resource for threat detection and automation. Our Microsoft security analysts constantly create and add new workbooks, playbooks, hunting queries, and more, posting them to the community for you to use in your environment. You can download sample content from the private community GitHub repository to create custom workbooks, hunting queries, notebooks, and playbooks for Azure Sentinel.</a:t>
            </a:r>
          </a:p>
        </p:txBody>
      </p:sp>
      <p:pic>
        <p:nvPicPr>
          <p:cNvPr id="3" name="Picture 2">
            <a:extLst>
              <a:ext uri="{FF2B5EF4-FFF2-40B4-BE49-F238E27FC236}">
                <a16:creationId xmlns:a16="http://schemas.microsoft.com/office/drawing/2014/main" id="{513A3EFD-D40E-4A52-A7FD-6533C1850EE2}"/>
              </a:ext>
            </a:extLst>
          </p:cNvPr>
          <p:cNvPicPr>
            <a:picLocks noChangeAspect="1"/>
          </p:cNvPicPr>
          <p:nvPr/>
        </p:nvPicPr>
        <p:blipFill>
          <a:blip r:embed="rId4"/>
          <a:stretch>
            <a:fillRect/>
          </a:stretch>
        </p:blipFill>
        <p:spPr>
          <a:xfrm>
            <a:off x="9957424" y="6099028"/>
            <a:ext cx="1914310" cy="420660"/>
          </a:xfrm>
          <a:prstGeom prst="rect">
            <a:avLst/>
          </a:prstGeom>
        </p:spPr>
      </p:pic>
    </p:spTree>
    <p:extLst>
      <p:ext uri="{BB962C8B-B14F-4D97-AF65-F5344CB8AC3E}">
        <p14:creationId xmlns:p14="http://schemas.microsoft.com/office/powerpoint/2010/main" val="2349351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8499854" y="643467"/>
            <a:ext cx="2767702" cy="997640"/>
          </a:xfrm>
        </p:spPr>
        <p:txBody>
          <a:bodyPr anchor="b">
            <a:normAutofit/>
          </a:bodyPr>
          <a:lstStyle/>
          <a:p>
            <a:pPr algn="l"/>
            <a:r>
              <a:rPr lang="en-US" sz="1600">
                <a:latin typeface="Arial" panose="020B0604020202020204" pitchFamily="34" charset="0"/>
                <a:cs typeface="Arial" panose="020B0604020202020204" pitchFamily="34" charset="0"/>
              </a:rPr>
              <a:t>Sentinel Panel - Configuration</a:t>
            </a:r>
          </a:p>
        </p:txBody>
      </p:sp>
      <p:pic>
        <p:nvPicPr>
          <p:cNvPr id="2" name="Picture 1">
            <a:extLst>
              <a:ext uri="{FF2B5EF4-FFF2-40B4-BE49-F238E27FC236}">
                <a16:creationId xmlns:a16="http://schemas.microsoft.com/office/drawing/2014/main" id="{C9543911-8172-4A20-9342-59D239D574A8}"/>
              </a:ext>
            </a:extLst>
          </p:cNvPr>
          <p:cNvPicPr>
            <a:picLocks noChangeAspect="1"/>
          </p:cNvPicPr>
          <p:nvPr/>
        </p:nvPicPr>
        <p:blipFill>
          <a:blip r:embed="rId3"/>
          <a:stretch>
            <a:fillRect/>
          </a:stretch>
        </p:blipFill>
        <p:spPr>
          <a:xfrm>
            <a:off x="1302272" y="643467"/>
            <a:ext cx="5895309" cy="5571066"/>
          </a:xfrm>
          <a:prstGeom prst="rect">
            <a:avLst/>
          </a:prstGeom>
        </p:spPr>
      </p:pic>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8499855" y="1641108"/>
            <a:ext cx="2767702" cy="4573426"/>
          </a:xfrm>
        </p:spPr>
        <p:txBody>
          <a:bodyPr anchor="ctr">
            <a:normAutofit/>
          </a:bodyPr>
          <a:lstStyle/>
          <a:p>
            <a:r>
              <a:rPr lang="en-US" sz="1200" dirty="0">
                <a:latin typeface="Arial" panose="020B0604020202020204" pitchFamily="34" charset="0"/>
                <a:cs typeface="Arial" panose="020B0604020202020204" pitchFamily="34" charset="0"/>
              </a:rPr>
              <a:t>Offboarding Sentinel (Settings)</a:t>
            </a:r>
          </a:p>
          <a:p>
            <a:r>
              <a:rPr lang="en-US" sz="1200" dirty="0">
                <a:latin typeface="Arial" panose="020B0604020202020204" pitchFamily="34" charset="0"/>
                <a:cs typeface="Arial" panose="020B0604020202020204" pitchFamily="34" charset="0"/>
              </a:rPr>
              <a:t>How to delete Azure Sentinel</a:t>
            </a:r>
          </a:p>
          <a:p>
            <a:pPr lvl="1"/>
            <a:r>
              <a:rPr lang="en-US" sz="1000" dirty="0">
                <a:latin typeface="Arial" panose="020B0604020202020204" pitchFamily="34" charset="0"/>
                <a:cs typeface="Arial" panose="020B0604020202020204" pitchFamily="34" charset="0"/>
              </a:rPr>
              <a:t>In the background, when you install Azure Sentinel, the </a:t>
            </a:r>
            <a:r>
              <a:rPr lang="en-US" sz="1000" dirty="0" err="1">
                <a:latin typeface="Arial" panose="020B0604020202020204" pitchFamily="34" charset="0"/>
                <a:cs typeface="Arial" panose="020B0604020202020204" pitchFamily="34" charset="0"/>
              </a:rPr>
              <a:t>SecurityInsights</a:t>
            </a:r>
            <a:r>
              <a:rPr lang="en-US" sz="1000" dirty="0">
                <a:latin typeface="Arial" panose="020B0604020202020204" pitchFamily="34" charset="0"/>
                <a:cs typeface="Arial" panose="020B0604020202020204" pitchFamily="34" charset="0"/>
              </a:rPr>
              <a:t> solution is installed on your selected workspace. So the first thing you need to do is remove the </a:t>
            </a:r>
            <a:r>
              <a:rPr lang="en-US" sz="1000" dirty="0" err="1">
                <a:latin typeface="Arial" panose="020B0604020202020204" pitchFamily="34" charset="0"/>
                <a:cs typeface="Arial" panose="020B0604020202020204" pitchFamily="34" charset="0"/>
              </a:rPr>
              <a:t>SecurityInsights</a:t>
            </a:r>
            <a:r>
              <a:rPr lang="en-US" sz="1000" dirty="0">
                <a:latin typeface="Arial" panose="020B0604020202020204" pitchFamily="34" charset="0"/>
                <a:cs typeface="Arial" panose="020B0604020202020204" pitchFamily="34" charset="0"/>
              </a:rPr>
              <a:t> solution.</a:t>
            </a:r>
          </a:p>
          <a:p>
            <a:pPr lvl="1"/>
            <a:r>
              <a:rPr lang="en-US" sz="1000" dirty="0">
                <a:latin typeface="Arial" panose="020B0604020202020204" pitchFamily="34" charset="0"/>
                <a:cs typeface="Arial" panose="020B0604020202020204" pitchFamily="34" charset="0"/>
              </a:rPr>
              <a:t>Go to Azure Sentinel, followed by Configuration, followed by Workspace settings, and then Solutions.</a:t>
            </a:r>
          </a:p>
          <a:p>
            <a:pPr lvl="1"/>
            <a:r>
              <a:rPr lang="en-US" sz="1000" dirty="0">
                <a:latin typeface="Arial" panose="020B0604020202020204" pitchFamily="34" charset="0"/>
                <a:cs typeface="Arial" panose="020B0604020202020204" pitchFamily="34" charset="0"/>
              </a:rPr>
              <a:t>Select </a:t>
            </a:r>
            <a:r>
              <a:rPr lang="en-US" sz="1000" dirty="0" err="1">
                <a:latin typeface="Arial" panose="020B0604020202020204" pitchFamily="34" charset="0"/>
                <a:cs typeface="Arial" panose="020B0604020202020204" pitchFamily="34" charset="0"/>
              </a:rPr>
              <a:t>SecurityInsights</a:t>
            </a:r>
            <a:r>
              <a:rPr lang="en-US" sz="1000" dirty="0">
                <a:latin typeface="Arial" panose="020B0604020202020204" pitchFamily="34" charset="0"/>
                <a:cs typeface="Arial" panose="020B0604020202020204" pitchFamily="34" charset="0"/>
              </a:rPr>
              <a:t> and click on it.</a:t>
            </a:r>
          </a:p>
          <a:p>
            <a:pPr lvl="1"/>
            <a:r>
              <a:rPr lang="en-US" sz="1000" dirty="0">
                <a:latin typeface="Arial" panose="020B0604020202020204" pitchFamily="34" charset="0"/>
                <a:cs typeface="Arial" panose="020B0604020202020204" pitchFamily="34" charset="0"/>
              </a:rPr>
              <a:t>At the top of the page select Delete.</a:t>
            </a:r>
          </a:p>
        </p:txBody>
      </p:sp>
      <p:pic>
        <p:nvPicPr>
          <p:cNvPr id="3" name="Picture 2">
            <a:extLst>
              <a:ext uri="{FF2B5EF4-FFF2-40B4-BE49-F238E27FC236}">
                <a16:creationId xmlns:a16="http://schemas.microsoft.com/office/drawing/2014/main" id="{D7FED48A-1ED5-4362-AA44-A8284BE91F3D}"/>
              </a:ext>
            </a:extLst>
          </p:cNvPr>
          <p:cNvPicPr>
            <a:picLocks noChangeAspect="1"/>
          </p:cNvPicPr>
          <p:nvPr/>
        </p:nvPicPr>
        <p:blipFill>
          <a:blip r:embed="rId4"/>
          <a:stretch>
            <a:fillRect/>
          </a:stretch>
        </p:blipFill>
        <p:spPr>
          <a:xfrm>
            <a:off x="9883705" y="6141667"/>
            <a:ext cx="1914310" cy="420660"/>
          </a:xfrm>
          <a:prstGeom prst="rect">
            <a:avLst/>
          </a:prstGeom>
        </p:spPr>
      </p:pic>
    </p:spTree>
    <p:extLst>
      <p:ext uri="{BB962C8B-B14F-4D97-AF65-F5344CB8AC3E}">
        <p14:creationId xmlns:p14="http://schemas.microsoft.com/office/powerpoint/2010/main" val="1182939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913796" y="4572001"/>
            <a:ext cx="3145284" cy="1737360"/>
          </a:xfrm>
        </p:spPr>
        <p:txBody>
          <a:bodyPr>
            <a:normAutofit/>
          </a:bodyPr>
          <a:lstStyle/>
          <a:p>
            <a:pPr algn="r"/>
            <a:r>
              <a:rPr lang="en-US" sz="1800" dirty="0">
                <a:latin typeface="Arial" panose="020B0604020202020204" pitchFamily="34" charset="0"/>
                <a:cs typeface="Arial" panose="020B0604020202020204" pitchFamily="34" charset="0"/>
              </a:rPr>
              <a:t>Sentinel Panel - Configuration</a:t>
            </a:r>
          </a:p>
        </p:txBody>
      </p:sp>
      <p:pic>
        <p:nvPicPr>
          <p:cNvPr id="2" name="Picture 1">
            <a:extLst>
              <a:ext uri="{FF2B5EF4-FFF2-40B4-BE49-F238E27FC236}">
                <a16:creationId xmlns:a16="http://schemas.microsoft.com/office/drawing/2014/main" id="{DD4D90B3-7C42-4812-8427-91696D561436}"/>
              </a:ext>
            </a:extLst>
          </p:cNvPr>
          <p:cNvPicPr>
            <a:picLocks noChangeAspect="1"/>
          </p:cNvPicPr>
          <p:nvPr/>
        </p:nvPicPr>
        <p:blipFill>
          <a:blip r:embed="rId3"/>
          <a:stretch>
            <a:fillRect/>
          </a:stretch>
        </p:blipFill>
        <p:spPr>
          <a:xfrm>
            <a:off x="913794" y="898446"/>
            <a:ext cx="10353761" cy="3080244"/>
          </a:xfrm>
          <a:prstGeom prst="rect">
            <a:avLst/>
          </a:prstGeom>
        </p:spPr>
      </p:pic>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4380814" y="4571999"/>
            <a:ext cx="6886744" cy="1737359"/>
          </a:xfrm>
        </p:spPr>
        <p:txBody>
          <a:bodyPr anchor="ctr">
            <a:normAutofit/>
          </a:bodyPr>
          <a:lstStyle/>
          <a:p>
            <a:r>
              <a:rPr lang="en-US" sz="1100" dirty="0">
                <a:latin typeface="Arial" panose="020B0604020202020204" pitchFamily="34" charset="0"/>
                <a:cs typeface="Arial" panose="020B0604020202020204" pitchFamily="34" charset="0"/>
              </a:rPr>
              <a:t>Azure Sentinel provides intelligent security analytics across your enterprise. The data for this analysis is stored in an Azure Monitor Log Analytics workspace. Azure Sentinel is billed based on the volume of data ingested for analysis in Azure Sentinel and stored in the Azure Monitor Log Analytics workspace. Azure Sentinel offers a flexible and predictable pricing model. There are two ways to pay for the Azure Sentinel service: Capacity Reservations and Pay-As-You-Go.</a:t>
            </a:r>
          </a:p>
        </p:txBody>
      </p:sp>
      <p:pic>
        <p:nvPicPr>
          <p:cNvPr id="3" name="Picture 2">
            <a:extLst>
              <a:ext uri="{FF2B5EF4-FFF2-40B4-BE49-F238E27FC236}">
                <a16:creationId xmlns:a16="http://schemas.microsoft.com/office/drawing/2014/main" id="{9B009CF7-E36B-41F4-9995-A2D7A8B49F77}"/>
              </a:ext>
            </a:extLst>
          </p:cNvPr>
          <p:cNvPicPr>
            <a:picLocks noChangeAspect="1"/>
          </p:cNvPicPr>
          <p:nvPr/>
        </p:nvPicPr>
        <p:blipFill>
          <a:blip r:embed="rId4"/>
          <a:stretch>
            <a:fillRect/>
          </a:stretch>
        </p:blipFill>
        <p:spPr>
          <a:xfrm>
            <a:off x="9947151" y="6099028"/>
            <a:ext cx="1914310" cy="420660"/>
          </a:xfrm>
          <a:prstGeom prst="rect">
            <a:avLst/>
          </a:prstGeom>
        </p:spPr>
      </p:pic>
    </p:spTree>
    <p:extLst>
      <p:ext uri="{BB962C8B-B14F-4D97-AF65-F5344CB8AC3E}">
        <p14:creationId xmlns:p14="http://schemas.microsoft.com/office/powerpoint/2010/main" val="2233287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0" b="-6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25F5-BC99-47B6-97FF-6BDF441CBD92}"/>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Overview of this Module</a:t>
            </a:r>
          </a:p>
        </p:txBody>
      </p:sp>
      <p:sp>
        <p:nvSpPr>
          <p:cNvPr id="4" name="Content Placeholder 3">
            <a:extLst>
              <a:ext uri="{FF2B5EF4-FFF2-40B4-BE49-F238E27FC236}">
                <a16:creationId xmlns:a16="http://schemas.microsoft.com/office/drawing/2014/main" id="{C4D9C64F-171C-47CA-AFF7-131ECD8FAC5D}"/>
              </a:ext>
            </a:extLst>
          </p:cNvPr>
          <p:cNvSpPr>
            <a:spLocks noGrp="1"/>
          </p:cNvSpPr>
          <p:nvPr>
            <p:ph sz="half" idx="1"/>
          </p:nvPr>
        </p:nvSpPr>
        <p:spPr/>
        <p:txBody>
          <a:bodyPr>
            <a:normAutofit fontScale="85000" lnSpcReduction="10000"/>
          </a:bodyPr>
          <a:lstStyle/>
          <a:p>
            <a:r>
              <a:rPr lang="en-US" dirty="0">
                <a:latin typeface="Arial" panose="020B0604020202020204" pitchFamily="34" charset="0"/>
                <a:cs typeface="Arial" panose="020B0604020202020204" pitchFamily="34" charset="0"/>
              </a:rPr>
              <a:t>Introduction to Sentinel</a:t>
            </a:r>
          </a:p>
          <a:p>
            <a:r>
              <a:rPr lang="en-US" dirty="0">
                <a:latin typeface="Arial" panose="020B0604020202020204" pitchFamily="34" charset="0"/>
                <a:cs typeface="Arial" panose="020B0604020202020204" pitchFamily="34" charset="0"/>
              </a:rPr>
              <a:t>Sentinel Panel</a:t>
            </a:r>
          </a:p>
          <a:p>
            <a:r>
              <a:rPr lang="en-US" dirty="0">
                <a:solidFill>
                  <a:schemeClr val="bg2">
                    <a:lumMod val="40000"/>
                    <a:lumOff val="60000"/>
                  </a:schemeClr>
                </a:solidFill>
                <a:latin typeface="Arial" panose="020B0604020202020204" pitchFamily="34" charset="0"/>
                <a:cs typeface="Arial" panose="020B0604020202020204" pitchFamily="34" charset="0"/>
              </a:rPr>
              <a:t>Overview</a:t>
            </a:r>
          </a:p>
          <a:p>
            <a:r>
              <a:rPr lang="en-US" dirty="0">
                <a:solidFill>
                  <a:schemeClr val="bg2">
                    <a:lumMod val="40000"/>
                    <a:lumOff val="60000"/>
                  </a:schemeClr>
                </a:solidFill>
                <a:latin typeface="Arial" panose="020B0604020202020204" pitchFamily="34" charset="0"/>
                <a:cs typeface="Arial" panose="020B0604020202020204" pitchFamily="34" charset="0"/>
              </a:rPr>
              <a:t>Logs</a:t>
            </a:r>
          </a:p>
          <a:p>
            <a:r>
              <a:rPr lang="en-US" dirty="0">
                <a:solidFill>
                  <a:schemeClr val="bg2">
                    <a:lumMod val="40000"/>
                    <a:lumOff val="60000"/>
                  </a:schemeClr>
                </a:solidFill>
                <a:latin typeface="Arial" panose="020B0604020202020204" pitchFamily="34" charset="0"/>
                <a:cs typeface="Arial" panose="020B0604020202020204" pitchFamily="34" charset="0"/>
              </a:rPr>
              <a:t>News &amp; Guides</a:t>
            </a:r>
          </a:p>
          <a:p>
            <a:r>
              <a:rPr lang="en-US" dirty="0">
                <a:solidFill>
                  <a:schemeClr val="bg2">
                    <a:lumMod val="40000"/>
                    <a:lumOff val="60000"/>
                  </a:schemeClr>
                </a:solidFill>
                <a:latin typeface="Arial" panose="020B0604020202020204" pitchFamily="34" charset="0"/>
                <a:cs typeface="Arial" panose="020B0604020202020204" pitchFamily="34" charset="0"/>
              </a:rPr>
              <a:t>Incidents</a:t>
            </a:r>
          </a:p>
          <a:p>
            <a:r>
              <a:rPr lang="en-US" dirty="0">
                <a:solidFill>
                  <a:schemeClr val="bg2">
                    <a:lumMod val="40000"/>
                    <a:lumOff val="60000"/>
                  </a:schemeClr>
                </a:solidFill>
                <a:latin typeface="Arial" panose="020B0604020202020204" pitchFamily="34" charset="0"/>
                <a:cs typeface="Arial" panose="020B0604020202020204" pitchFamily="34" charset="0"/>
              </a:rPr>
              <a:t>Workbooks</a:t>
            </a:r>
          </a:p>
          <a:p>
            <a:r>
              <a:rPr lang="en-US" dirty="0">
                <a:solidFill>
                  <a:schemeClr val="bg2">
                    <a:lumMod val="40000"/>
                    <a:lumOff val="60000"/>
                  </a:schemeClr>
                </a:solidFill>
                <a:latin typeface="Arial" panose="020B0604020202020204" pitchFamily="34" charset="0"/>
                <a:cs typeface="Arial" panose="020B0604020202020204" pitchFamily="34" charset="0"/>
              </a:rPr>
              <a:t>Hunting</a:t>
            </a:r>
          </a:p>
          <a:p>
            <a:r>
              <a:rPr lang="en-US" dirty="0">
                <a:solidFill>
                  <a:schemeClr val="bg2">
                    <a:lumMod val="40000"/>
                    <a:lumOff val="60000"/>
                  </a:schemeClr>
                </a:solidFill>
                <a:latin typeface="Arial" panose="020B0604020202020204" pitchFamily="34" charset="0"/>
                <a:cs typeface="Arial" panose="020B0604020202020204" pitchFamily="34" charset="0"/>
              </a:rPr>
              <a:t>Notebooks</a:t>
            </a:r>
          </a:p>
        </p:txBody>
      </p:sp>
      <p:sp>
        <p:nvSpPr>
          <p:cNvPr id="5" name="Content Placeholder 4">
            <a:extLst>
              <a:ext uri="{FF2B5EF4-FFF2-40B4-BE49-F238E27FC236}">
                <a16:creationId xmlns:a16="http://schemas.microsoft.com/office/drawing/2014/main" id="{62583EEF-D416-43CE-8562-55913ADEFFB1}"/>
              </a:ext>
            </a:extLst>
          </p:cNvPr>
          <p:cNvSpPr>
            <a:spLocks noGrp="1"/>
          </p:cNvSpPr>
          <p:nvPr>
            <p:ph sz="half" idx="2"/>
          </p:nvPr>
        </p:nvSpPr>
        <p:spPr/>
        <p:txBody>
          <a:bodyPr>
            <a:normAutofit fontScale="85000" lnSpcReduction="10000"/>
          </a:bodyPr>
          <a:lstStyle/>
          <a:p>
            <a:r>
              <a:rPr lang="en-US" dirty="0">
                <a:solidFill>
                  <a:schemeClr val="bg2">
                    <a:lumMod val="40000"/>
                    <a:lumOff val="60000"/>
                  </a:schemeClr>
                </a:solidFill>
                <a:latin typeface="Arial" panose="020B0604020202020204" pitchFamily="34" charset="0"/>
                <a:cs typeface="Arial" panose="020B0604020202020204" pitchFamily="34" charset="0"/>
              </a:rPr>
              <a:t>Data Connectors</a:t>
            </a:r>
          </a:p>
          <a:p>
            <a:r>
              <a:rPr lang="en-US" dirty="0">
                <a:solidFill>
                  <a:schemeClr val="bg2">
                    <a:lumMod val="40000"/>
                    <a:lumOff val="60000"/>
                  </a:schemeClr>
                </a:solidFill>
                <a:latin typeface="Arial" panose="020B0604020202020204" pitchFamily="34" charset="0"/>
                <a:cs typeface="Arial" panose="020B0604020202020204" pitchFamily="34" charset="0"/>
              </a:rPr>
              <a:t>Analytics</a:t>
            </a:r>
          </a:p>
          <a:p>
            <a:r>
              <a:rPr lang="en-US" dirty="0">
                <a:solidFill>
                  <a:schemeClr val="bg2">
                    <a:lumMod val="40000"/>
                    <a:lumOff val="60000"/>
                  </a:schemeClr>
                </a:solidFill>
                <a:latin typeface="Arial" panose="020B0604020202020204" pitchFamily="34" charset="0"/>
                <a:cs typeface="Arial" panose="020B0604020202020204" pitchFamily="34" charset="0"/>
              </a:rPr>
              <a:t>Playbooks</a:t>
            </a:r>
          </a:p>
          <a:p>
            <a:r>
              <a:rPr lang="en-US" dirty="0">
                <a:solidFill>
                  <a:schemeClr val="bg2">
                    <a:lumMod val="40000"/>
                    <a:lumOff val="60000"/>
                  </a:schemeClr>
                </a:solidFill>
                <a:latin typeface="Arial" panose="020B0604020202020204" pitchFamily="34" charset="0"/>
                <a:cs typeface="Arial" panose="020B0604020202020204" pitchFamily="34" charset="0"/>
              </a:rPr>
              <a:t>Community</a:t>
            </a:r>
          </a:p>
          <a:p>
            <a:r>
              <a:rPr lang="en-US" dirty="0">
                <a:solidFill>
                  <a:schemeClr val="bg2">
                    <a:lumMod val="40000"/>
                    <a:lumOff val="60000"/>
                  </a:schemeClr>
                </a:solidFill>
                <a:latin typeface="Arial" panose="020B0604020202020204" pitchFamily="34" charset="0"/>
                <a:cs typeface="Arial" panose="020B0604020202020204" pitchFamily="34" charset="0"/>
              </a:rPr>
              <a:t>Offboarding Sentinel (Settings)</a:t>
            </a:r>
          </a:p>
          <a:p>
            <a:r>
              <a:rPr lang="en-US" dirty="0">
                <a:solidFill>
                  <a:schemeClr val="bg2">
                    <a:lumMod val="40000"/>
                    <a:lumOff val="60000"/>
                  </a:schemeClr>
                </a:solidFill>
                <a:latin typeface="Arial" panose="020B0604020202020204" pitchFamily="34" charset="0"/>
                <a:cs typeface="Arial" panose="020B0604020202020204" pitchFamily="34" charset="0"/>
              </a:rPr>
              <a:t>Pricing and Usage (Settings)</a:t>
            </a:r>
          </a:p>
          <a:p>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0062CFE-94FC-4B7D-9F7D-1943F7CA0ECD}"/>
              </a:ext>
            </a:extLst>
          </p:cNvPr>
          <p:cNvPicPr>
            <a:picLocks noChangeAspect="1"/>
          </p:cNvPicPr>
          <p:nvPr/>
        </p:nvPicPr>
        <p:blipFill>
          <a:blip r:embed="rId3"/>
          <a:stretch>
            <a:fillRect/>
          </a:stretch>
        </p:blipFill>
        <p:spPr>
          <a:xfrm>
            <a:off x="9880369" y="6100570"/>
            <a:ext cx="1914310" cy="420660"/>
          </a:xfrm>
          <a:prstGeom prst="rect">
            <a:avLst/>
          </a:prstGeom>
        </p:spPr>
      </p:pic>
    </p:spTree>
    <p:extLst>
      <p:ext uri="{BB962C8B-B14F-4D97-AF65-F5344CB8AC3E}">
        <p14:creationId xmlns:p14="http://schemas.microsoft.com/office/powerpoint/2010/main" val="1241929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8" name="Content Placeholder 7">
            <a:extLst>
              <a:ext uri="{FF2B5EF4-FFF2-40B4-BE49-F238E27FC236}">
                <a16:creationId xmlns:a16="http://schemas.microsoft.com/office/drawing/2014/main" id="{19614836-9341-4FF0-AE27-F1EC163142EF}"/>
              </a:ext>
            </a:extLst>
          </p:cNvPr>
          <p:cNvPicPr>
            <a:picLocks noGrp="1" noChangeAspect="1"/>
          </p:cNvPicPr>
          <p:nvPr>
            <p:ph idx="1"/>
          </p:nvPr>
        </p:nvPicPr>
        <p:blipFill rotWithShape="1">
          <a:blip r:embed="rId3">
            <a:alphaModFix amt="35000"/>
            <a:extLst>
              <a:ext uri="{BEBA8EAE-BF5A-486C-A8C5-ECC9F3942E4B}">
                <a14:imgProps xmlns:a14="http://schemas.microsoft.com/office/drawing/2010/main">
                  <a14:imgLayer r:embed="rId4">
                    <a14:imgEffect>
                      <a14:artisticWatercolorSponge/>
                    </a14:imgEffect>
                  </a14:imgLayer>
                </a14:imgProps>
              </a:ext>
            </a:extLst>
          </a:blip>
          <a:srcRect r="9307" b="1"/>
          <a:stretch/>
        </p:blipFill>
        <p:spPr>
          <a:xfrm>
            <a:off x="-5315" y="2030"/>
            <a:ext cx="12191980" cy="6855970"/>
          </a:xfrm>
          <a:prstGeom prst="rect">
            <a:avLst/>
          </a:prstGeom>
        </p:spPr>
      </p:pic>
      <p:sp>
        <p:nvSpPr>
          <p:cNvPr id="5" name="Title 4">
            <a:extLst>
              <a:ext uri="{FF2B5EF4-FFF2-40B4-BE49-F238E27FC236}">
                <a16:creationId xmlns:a16="http://schemas.microsoft.com/office/drawing/2014/main" id="{4C671961-9D00-42CF-8589-899D2631B89C}"/>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3400" dirty="0">
                <a:latin typeface="Arial" panose="020B0604020202020204" pitchFamily="34" charset="0"/>
                <a:cs typeface="Arial" panose="020B0604020202020204" pitchFamily="34" charset="0"/>
              </a:rPr>
              <a:t>Azure Sentinel</a:t>
            </a:r>
          </a:p>
        </p:txBody>
      </p:sp>
      <p:sp>
        <p:nvSpPr>
          <p:cNvPr id="7" name="Text Placeholder 6">
            <a:extLst>
              <a:ext uri="{FF2B5EF4-FFF2-40B4-BE49-F238E27FC236}">
                <a16:creationId xmlns:a16="http://schemas.microsoft.com/office/drawing/2014/main" id="{2F8A2CA2-E64F-4FF5-BB5A-FBA8F20CCC2F}"/>
              </a:ext>
            </a:extLst>
          </p:cNvPr>
          <p:cNvSpPr>
            <a:spLocks noGrp="1"/>
          </p:cNvSpPr>
          <p:nvPr>
            <p:ph type="body" sz="half" idx="2"/>
          </p:nvPr>
        </p:nvSpPr>
        <p:spPr>
          <a:xfrm>
            <a:off x="1657867" y="1995423"/>
            <a:ext cx="10353762" cy="3695136"/>
          </a:xfrm>
        </p:spPr>
        <p:txBody>
          <a:bodyPr vert="horz" lIns="91440" tIns="45720" rIns="91440" bIns="45720" rtlCol="0">
            <a:normAutofit/>
          </a:bodyPr>
          <a:lstStyle/>
          <a:p>
            <a:pPr algn="l"/>
            <a:r>
              <a:rPr lang="en-US" sz="2400" b="1" dirty="0">
                <a:latin typeface="Arial" panose="020B0604020202020204" pitchFamily="34" charset="0"/>
                <a:cs typeface="Arial" panose="020B0604020202020204" pitchFamily="34" charset="0"/>
              </a:rPr>
              <a:t>Azure’s implementation of a traditional </a:t>
            </a:r>
          </a:p>
          <a:p>
            <a:pPr algn="l"/>
            <a:r>
              <a:rPr lang="en-US" sz="2400" b="1" dirty="0">
                <a:latin typeface="Arial" panose="020B0604020202020204" pitchFamily="34" charset="0"/>
                <a:cs typeface="Arial" panose="020B0604020202020204" pitchFamily="34" charset="0"/>
              </a:rPr>
              <a:t>Security Information Event and Management system (SIEM)</a:t>
            </a:r>
          </a:p>
        </p:txBody>
      </p:sp>
      <p:pic>
        <p:nvPicPr>
          <p:cNvPr id="9" name="Picture 8">
            <a:extLst>
              <a:ext uri="{FF2B5EF4-FFF2-40B4-BE49-F238E27FC236}">
                <a16:creationId xmlns:a16="http://schemas.microsoft.com/office/drawing/2014/main" id="{0896A24F-4427-40DB-BAE7-8B931F90350C}"/>
              </a:ext>
            </a:extLst>
          </p:cNvPr>
          <p:cNvPicPr>
            <a:picLocks noChangeAspect="1"/>
          </p:cNvPicPr>
          <p:nvPr/>
        </p:nvPicPr>
        <p:blipFill>
          <a:blip r:embed="rId5"/>
          <a:stretch>
            <a:fillRect/>
          </a:stretch>
        </p:blipFill>
        <p:spPr>
          <a:xfrm>
            <a:off x="9900397" y="6063949"/>
            <a:ext cx="1914310" cy="420660"/>
          </a:xfrm>
          <a:prstGeom prst="rect">
            <a:avLst/>
          </a:prstGeom>
        </p:spPr>
      </p:pic>
    </p:spTree>
    <p:extLst>
      <p:ext uri="{BB962C8B-B14F-4D97-AF65-F5344CB8AC3E}">
        <p14:creationId xmlns:p14="http://schemas.microsoft.com/office/powerpoint/2010/main" val="178683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8154444" y="609600"/>
            <a:ext cx="3113112" cy="1326321"/>
          </a:xfrm>
        </p:spPr>
        <p:txBody>
          <a:bodyPr>
            <a:normAutofit fontScale="90000"/>
          </a:bodyPr>
          <a:lstStyle/>
          <a:p>
            <a:pPr algn="l"/>
            <a:r>
              <a:rPr lang="en-US" dirty="0">
                <a:latin typeface="Arial" panose="020B0604020202020204" pitchFamily="34" charset="0"/>
                <a:cs typeface="Arial" panose="020B0604020202020204" pitchFamily="34" charset="0"/>
              </a:rPr>
              <a:t>Sentinel Panel - </a:t>
            </a:r>
            <a:r>
              <a:rPr lang="en-US" dirty="0">
                <a:effectLst/>
                <a:latin typeface="Arial" panose="020B0604020202020204" pitchFamily="34" charset="0"/>
                <a:cs typeface="Arial" panose="020B0604020202020204" pitchFamily="34" charset="0"/>
              </a:rPr>
              <a:t>General</a:t>
            </a:r>
            <a:endParaRPr lang="en-US" dirty="0">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8154444" y="2096064"/>
            <a:ext cx="3113112" cy="3695136"/>
          </a:xfrm>
        </p:spPr>
        <p:txBody>
          <a:bodyPr>
            <a:normAutofit fontScale="85000" lnSpcReduction="10000"/>
          </a:bodyPr>
          <a:lstStyle/>
          <a:p>
            <a:r>
              <a:rPr lang="en-US" sz="1800" dirty="0">
                <a:latin typeface="Arial" panose="020B0604020202020204" pitchFamily="34" charset="0"/>
                <a:cs typeface="Arial" panose="020B0604020202020204" pitchFamily="34" charset="0"/>
              </a:rPr>
              <a:t>Overview</a:t>
            </a:r>
          </a:p>
          <a:p>
            <a:pPr marL="0" indent="0">
              <a:buNone/>
            </a:pPr>
            <a:r>
              <a:rPr lang="en-US" sz="1800" dirty="0">
                <a:latin typeface="Arial" panose="020B0604020202020204" pitchFamily="34" charset="0"/>
                <a:cs typeface="Arial" panose="020B0604020202020204" pitchFamily="34" charset="0"/>
              </a:rPr>
              <a:t>Microsoft Azure Sentinel is a scalable, cloud-native, security information event management (SIEM) and security orchestration automated response (SOAR) solution. Azure Sentinel delivers intelligent security analytics and threat intelligence across the enterprise, providing a single solution for alert detection, threat visibility, proactive hunting, and threat response.</a:t>
            </a:r>
          </a:p>
        </p:txBody>
      </p:sp>
      <p:cxnSp>
        <p:nvCxnSpPr>
          <p:cNvPr id="12" name="Straight Connector 11">
            <a:extLst>
              <a:ext uri="{FF2B5EF4-FFF2-40B4-BE49-F238E27FC236}">
                <a16:creationId xmlns:a16="http://schemas.microsoft.com/office/drawing/2014/main" id="{A4F35239-EB86-4ACB-91DE-4989620C2C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9209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DC96B33-2644-4288-8CC6-96DF7B26FEB4}"/>
              </a:ext>
            </a:extLst>
          </p:cNvPr>
          <p:cNvPicPr>
            <a:picLocks noChangeAspect="1"/>
          </p:cNvPicPr>
          <p:nvPr/>
        </p:nvPicPr>
        <p:blipFill>
          <a:blip r:embed="rId4"/>
          <a:stretch>
            <a:fillRect/>
          </a:stretch>
        </p:blipFill>
        <p:spPr>
          <a:xfrm>
            <a:off x="0" y="1585"/>
            <a:ext cx="7483182" cy="4207344"/>
          </a:xfrm>
          <a:prstGeom prst="rect">
            <a:avLst/>
          </a:prstGeom>
        </p:spPr>
      </p:pic>
      <p:pic>
        <p:nvPicPr>
          <p:cNvPr id="9" name="Picture 8">
            <a:extLst>
              <a:ext uri="{FF2B5EF4-FFF2-40B4-BE49-F238E27FC236}">
                <a16:creationId xmlns:a16="http://schemas.microsoft.com/office/drawing/2014/main" id="{81D08775-7AD1-4B89-A9CD-EBF50F262DE6}"/>
              </a:ext>
            </a:extLst>
          </p:cNvPr>
          <p:cNvPicPr>
            <a:picLocks noChangeAspect="1"/>
          </p:cNvPicPr>
          <p:nvPr/>
        </p:nvPicPr>
        <p:blipFill>
          <a:blip r:embed="rId5"/>
          <a:stretch>
            <a:fillRect/>
          </a:stretch>
        </p:blipFill>
        <p:spPr>
          <a:xfrm>
            <a:off x="9890644" y="6074030"/>
            <a:ext cx="1914310" cy="420660"/>
          </a:xfrm>
          <a:prstGeom prst="rect">
            <a:avLst/>
          </a:prstGeom>
        </p:spPr>
      </p:pic>
    </p:spTree>
    <p:extLst>
      <p:ext uri="{BB962C8B-B14F-4D97-AF65-F5344CB8AC3E}">
        <p14:creationId xmlns:p14="http://schemas.microsoft.com/office/powerpoint/2010/main" val="2327081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8499854" y="643467"/>
            <a:ext cx="2767702" cy="997640"/>
          </a:xfrm>
        </p:spPr>
        <p:txBody>
          <a:bodyPr anchor="b">
            <a:normAutofit/>
          </a:bodyPr>
          <a:lstStyle/>
          <a:p>
            <a:pPr algn="l"/>
            <a:r>
              <a:rPr lang="en-US" sz="1600" dirty="0">
                <a:latin typeface="Arial" panose="020B0604020202020204" pitchFamily="34" charset="0"/>
                <a:cs typeface="Arial" panose="020B0604020202020204" pitchFamily="34" charset="0"/>
              </a:rPr>
              <a:t>Sentinel Panel - </a:t>
            </a:r>
            <a:r>
              <a:rPr lang="en-US" sz="1600" dirty="0">
                <a:effectLst/>
                <a:latin typeface="Arial" panose="020B0604020202020204" pitchFamily="34" charset="0"/>
                <a:cs typeface="Arial" panose="020B0604020202020204" pitchFamily="34" charset="0"/>
              </a:rPr>
              <a:t>General</a:t>
            </a:r>
            <a:endParaRPr lang="en-US" sz="16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5E360B0-9D02-4962-BEC4-E18BA1B9EF45}"/>
              </a:ext>
            </a:extLst>
          </p:cNvPr>
          <p:cNvPicPr>
            <a:picLocks noChangeAspect="1"/>
          </p:cNvPicPr>
          <p:nvPr/>
        </p:nvPicPr>
        <p:blipFill>
          <a:blip r:embed="rId4"/>
          <a:stretch>
            <a:fillRect/>
          </a:stretch>
        </p:blipFill>
        <p:spPr>
          <a:xfrm>
            <a:off x="643467" y="1391350"/>
            <a:ext cx="7212920" cy="4075299"/>
          </a:xfrm>
          <a:prstGeom prst="rect">
            <a:avLst/>
          </a:prstGeom>
        </p:spPr>
      </p:pic>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8499855" y="1641108"/>
            <a:ext cx="2767702" cy="4573426"/>
          </a:xfrm>
        </p:spPr>
        <p:txBody>
          <a:bodyPr anchor="ctr">
            <a:normAutofit/>
          </a:bodyPr>
          <a:lstStyle/>
          <a:p>
            <a:pPr marL="0" indent="0">
              <a:buNone/>
            </a:pPr>
            <a:r>
              <a:rPr lang="en-US" sz="1200" dirty="0">
                <a:latin typeface="Arial" panose="020B0604020202020204" pitchFamily="34" charset="0"/>
                <a:cs typeface="Arial" panose="020B0604020202020204" pitchFamily="34" charset="0"/>
              </a:rPr>
              <a:t>Building on the full range of existing Azure services, Azure Sentinel natively incorporates proven foundations, like Log Analytics, and Logic Apps. Azure Sentinel enriches your investigation and detection with AI, and provides Microsoft's threat intelligence stream and enables you to bring your own threat intelligence.</a:t>
            </a:r>
          </a:p>
        </p:txBody>
      </p:sp>
      <p:pic>
        <p:nvPicPr>
          <p:cNvPr id="3" name="Picture 2">
            <a:extLst>
              <a:ext uri="{FF2B5EF4-FFF2-40B4-BE49-F238E27FC236}">
                <a16:creationId xmlns:a16="http://schemas.microsoft.com/office/drawing/2014/main" id="{3F7BB319-7BA2-4F38-B6DC-F4918B659969}"/>
              </a:ext>
            </a:extLst>
          </p:cNvPr>
          <p:cNvPicPr>
            <a:picLocks noChangeAspect="1"/>
          </p:cNvPicPr>
          <p:nvPr/>
        </p:nvPicPr>
        <p:blipFill>
          <a:blip r:embed="rId5"/>
          <a:stretch>
            <a:fillRect/>
          </a:stretch>
        </p:blipFill>
        <p:spPr>
          <a:xfrm>
            <a:off x="9883705" y="6004203"/>
            <a:ext cx="1914310" cy="420660"/>
          </a:xfrm>
          <a:prstGeom prst="rect">
            <a:avLst/>
          </a:prstGeom>
        </p:spPr>
      </p:pic>
    </p:spTree>
    <p:extLst>
      <p:ext uri="{BB962C8B-B14F-4D97-AF65-F5344CB8AC3E}">
        <p14:creationId xmlns:p14="http://schemas.microsoft.com/office/powerpoint/2010/main" val="1182741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913795" y="609600"/>
            <a:ext cx="10353761" cy="1326321"/>
          </a:xfrm>
        </p:spPr>
        <p:txBody>
          <a:bodyPr>
            <a:normAutofit/>
          </a:bodyPr>
          <a:lstStyle/>
          <a:p>
            <a:r>
              <a:rPr lang="en-US">
                <a:latin typeface="Arial" panose="020B0604020202020204" pitchFamily="34" charset="0"/>
                <a:cs typeface="Arial" panose="020B0604020202020204" pitchFamily="34" charset="0"/>
              </a:rPr>
              <a:t>Sentinel Panel - </a:t>
            </a:r>
            <a:r>
              <a:rPr lang="en-US">
                <a:effectLst/>
                <a:latin typeface="Arial" panose="020B0604020202020204" pitchFamily="34" charset="0"/>
                <a:cs typeface="Arial" panose="020B0604020202020204" pitchFamily="34" charset="0"/>
              </a:rPr>
              <a:t>General</a:t>
            </a:r>
            <a:endParaRPr lang="en-US">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913795" y="2096064"/>
            <a:ext cx="5016860" cy="3695136"/>
          </a:xfrm>
        </p:spPr>
        <p:txBody>
          <a:bodyPr>
            <a:normAutofit fontScale="62500" lnSpcReduction="20000"/>
          </a:bodyPr>
          <a:lstStyle/>
          <a:p>
            <a:r>
              <a:rPr lang="en-US" dirty="0">
                <a:latin typeface="Arial" panose="020B0604020202020204" pitchFamily="34" charset="0"/>
                <a:cs typeface="Arial" panose="020B0604020202020204" pitchFamily="34" charset="0"/>
              </a:rPr>
              <a:t>Azure Sentinel is your birds-eye view across the enterprise alleviating the stress of increasingly sophisticated attacks, increasing volumes of alerts, and long resolution timeframes.</a:t>
            </a:r>
          </a:p>
          <a:p>
            <a:r>
              <a:rPr lang="en-US" dirty="0">
                <a:latin typeface="Arial" panose="020B0604020202020204" pitchFamily="34" charset="0"/>
                <a:cs typeface="Arial" panose="020B0604020202020204" pitchFamily="34" charset="0"/>
              </a:rPr>
              <a:t>Collect data at cloud scale across all users, devices, applications, and infrastructure, both on-premises and in multiple clouds. </a:t>
            </a:r>
          </a:p>
          <a:p>
            <a:r>
              <a:rPr lang="en-US" dirty="0">
                <a:latin typeface="Arial" panose="020B0604020202020204" pitchFamily="34" charset="0"/>
                <a:cs typeface="Arial" panose="020B0604020202020204" pitchFamily="34" charset="0"/>
              </a:rPr>
              <a:t>Detect previously undetected threats, and minimize false positives using Microsoft's analytics and unparalleled threat intelligence. </a:t>
            </a:r>
          </a:p>
          <a:p>
            <a:r>
              <a:rPr lang="en-US" dirty="0">
                <a:latin typeface="Arial" panose="020B0604020202020204" pitchFamily="34" charset="0"/>
                <a:cs typeface="Arial" panose="020B0604020202020204" pitchFamily="34" charset="0"/>
              </a:rPr>
              <a:t>Investigate threats with artificial intelligence, and hunt for suspicious activities at scale, tapping into years of cyber security work at Microsoft. </a:t>
            </a:r>
          </a:p>
          <a:p>
            <a:r>
              <a:rPr lang="en-US" dirty="0">
                <a:latin typeface="Arial" panose="020B0604020202020204" pitchFamily="34" charset="0"/>
                <a:cs typeface="Arial" panose="020B0604020202020204" pitchFamily="34" charset="0"/>
              </a:rPr>
              <a:t>Respond to incidents rapidly with built-in orchestration and automation of common tasks.</a:t>
            </a:r>
          </a:p>
        </p:txBody>
      </p:sp>
      <p:pic>
        <p:nvPicPr>
          <p:cNvPr id="7" name="Picture 6" descr="A picture containing electronics, device&#10;&#10;Description automatically generated">
            <a:extLst>
              <a:ext uri="{FF2B5EF4-FFF2-40B4-BE49-F238E27FC236}">
                <a16:creationId xmlns:a16="http://schemas.microsoft.com/office/drawing/2014/main" id="{D441FCA9-F500-46B0-9720-176986DEB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4060" y="2210935"/>
            <a:ext cx="3379650"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pic>
        <p:nvPicPr>
          <p:cNvPr id="3" name="Picture 2">
            <a:extLst>
              <a:ext uri="{FF2B5EF4-FFF2-40B4-BE49-F238E27FC236}">
                <a16:creationId xmlns:a16="http://schemas.microsoft.com/office/drawing/2014/main" id="{7EFD93E0-0435-44B0-9709-CE1C84E10B6A}"/>
              </a:ext>
            </a:extLst>
          </p:cNvPr>
          <p:cNvPicPr>
            <a:picLocks noChangeAspect="1"/>
          </p:cNvPicPr>
          <p:nvPr/>
        </p:nvPicPr>
        <p:blipFill>
          <a:blip r:embed="rId5"/>
          <a:stretch>
            <a:fillRect/>
          </a:stretch>
        </p:blipFill>
        <p:spPr>
          <a:xfrm>
            <a:off x="9885505" y="6099028"/>
            <a:ext cx="1914310" cy="420660"/>
          </a:xfrm>
          <a:prstGeom prst="rect">
            <a:avLst/>
          </a:prstGeom>
        </p:spPr>
      </p:pic>
    </p:spTree>
    <p:extLst>
      <p:ext uri="{BB962C8B-B14F-4D97-AF65-F5344CB8AC3E}">
        <p14:creationId xmlns:p14="http://schemas.microsoft.com/office/powerpoint/2010/main" val="2755771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913795" y="609600"/>
            <a:ext cx="10353761" cy="1326321"/>
          </a:xfrm>
        </p:spPr>
        <p:txBody>
          <a:bodyPr>
            <a:normAutofit/>
          </a:bodyPr>
          <a:lstStyle/>
          <a:p>
            <a:r>
              <a:rPr lang="en-US">
                <a:latin typeface="Arial" panose="020B0604020202020204" pitchFamily="34" charset="0"/>
                <a:cs typeface="Arial" panose="020B0604020202020204" pitchFamily="34" charset="0"/>
              </a:rPr>
              <a:t>Sentinel Panel - </a:t>
            </a:r>
            <a:r>
              <a:rPr lang="en-US">
                <a:effectLst/>
                <a:latin typeface="Arial" panose="020B0604020202020204" pitchFamily="34" charset="0"/>
                <a:cs typeface="Arial" panose="020B0604020202020204" pitchFamily="34" charset="0"/>
              </a:rPr>
              <a:t>General</a:t>
            </a:r>
            <a:endParaRPr lang="en-US">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913795" y="2096064"/>
            <a:ext cx="5016860" cy="3695136"/>
          </a:xfrm>
        </p:spPr>
        <p:txBody>
          <a:bodyPr>
            <a:normAutofit/>
          </a:bodyPr>
          <a:lstStyle/>
          <a:p>
            <a:pPr>
              <a:lnSpc>
                <a:spcPct val="110000"/>
              </a:lnSpc>
            </a:pPr>
            <a:r>
              <a:rPr lang="en-US" sz="1700">
                <a:latin typeface="Arial" panose="020B0604020202020204" pitchFamily="34" charset="0"/>
                <a:cs typeface="Arial" panose="020B0604020202020204" pitchFamily="34" charset="0"/>
              </a:rPr>
              <a:t>Investigation</a:t>
            </a:r>
          </a:p>
          <a:p>
            <a:pPr>
              <a:lnSpc>
                <a:spcPct val="110000"/>
              </a:lnSpc>
            </a:pPr>
            <a:endParaRPr lang="en-US" sz="1700">
              <a:latin typeface="Arial" panose="020B0604020202020204" pitchFamily="34" charset="0"/>
              <a:cs typeface="Arial" panose="020B0604020202020204" pitchFamily="34" charset="0"/>
            </a:endParaRPr>
          </a:p>
          <a:p>
            <a:pPr>
              <a:lnSpc>
                <a:spcPct val="110000"/>
              </a:lnSpc>
            </a:pPr>
            <a:r>
              <a:rPr lang="en-US" sz="1700">
                <a:latin typeface="Arial" panose="020B0604020202020204" pitchFamily="34" charset="0"/>
                <a:cs typeface="Arial" panose="020B0604020202020204" pitchFamily="34" charset="0"/>
              </a:rPr>
              <a:t>Currently in preview, Azure Sentinel deep investigation tools help you to understand the scope and find the root cause, of a potential security threat. You can choose an entity on the interactive graph to ask interesting questions for a specific entity, and drill down into that entity and its connections to get to the root cause of the threat.</a:t>
            </a:r>
          </a:p>
        </p:txBody>
      </p:sp>
      <p:pic>
        <p:nvPicPr>
          <p:cNvPr id="9" name="Picture 8" descr="A screenshot of a cell phone&#10;&#10;Description automatically generated">
            <a:extLst>
              <a:ext uri="{FF2B5EF4-FFF2-40B4-BE49-F238E27FC236}">
                <a16:creationId xmlns:a16="http://schemas.microsoft.com/office/drawing/2014/main" id="{E73EAE52-3518-45D6-9AB7-91DB12DDE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7257" y="2906292"/>
            <a:ext cx="4833257" cy="2102465"/>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pic>
        <p:nvPicPr>
          <p:cNvPr id="4" name="Picture 3">
            <a:extLst>
              <a:ext uri="{FF2B5EF4-FFF2-40B4-BE49-F238E27FC236}">
                <a16:creationId xmlns:a16="http://schemas.microsoft.com/office/drawing/2014/main" id="{C4F208DE-8760-4B63-995F-7EFFF47A9ED8}"/>
              </a:ext>
            </a:extLst>
          </p:cNvPr>
          <p:cNvPicPr>
            <a:picLocks noChangeAspect="1"/>
          </p:cNvPicPr>
          <p:nvPr/>
        </p:nvPicPr>
        <p:blipFill>
          <a:blip r:embed="rId5"/>
          <a:stretch>
            <a:fillRect/>
          </a:stretch>
        </p:blipFill>
        <p:spPr>
          <a:xfrm>
            <a:off x="9883705" y="6085160"/>
            <a:ext cx="1914310" cy="420660"/>
          </a:xfrm>
          <a:prstGeom prst="rect">
            <a:avLst/>
          </a:prstGeom>
        </p:spPr>
      </p:pic>
    </p:spTree>
    <p:extLst>
      <p:ext uri="{BB962C8B-B14F-4D97-AF65-F5344CB8AC3E}">
        <p14:creationId xmlns:p14="http://schemas.microsoft.com/office/powerpoint/2010/main" val="3258900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6513534" y="609600"/>
            <a:ext cx="4754022" cy="1326321"/>
          </a:xfrm>
        </p:spPr>
        <p:txBody>
          <a:bodyPr>
            <a:normAutofit/>
          </a:bodyPr>
          <a:lstStyle/>
          <a:p>
            <a:r>
              <a:rPr lang="en-US" sz="3100">
                <a:latin typeface="Arial" panose="020B0604020202020204" pitchFamily="34" charset="0"/>
                <a:cs typeface="Arial" panose="020B0604020202020204" pitchFamily="34" charset="0"/>
              </a:rPr>
              <a:t>Sentinel Panel - Threat management</a:t>
            </a:r>
          </a:p>
        </p:txBody>
      </p:sp>
      <p:pic>
        <p:nvPicPr>
          <p:cNvPr id="2" name="Picture 1">
            <a:extLst>
              <a:ext uri="{FF2B5EF4-FFF2-40B4-BE49-F238E27FC236}">
                <a16:creationId xmlns:a16="http://schemas.microsoft.com/office/drawing/2014/main" id="{642D7A7E-D1DF-4EC3-8FA7-DA1E38EE8469}"/>
              </a:ext>
            </a:extLst>
          </p:cNvPr>
          <p:cNvPicPr>
            <a:picLocks noChangeAspect="1"/>
          </p:cNvPicPr>
          <p:nvPr/>
        </p:nvPicPr>
        <p:blipFill rotWithShape="1">
          <a:blip r:embed="rId3"/>
          <a:srcRect r="64222"/>
          <a:stretch/>
        </p:blipFill>
        <p:spPr>
          <a:xfrm>
            <a:off x="20" y="10"/>
            <a:ext cx="6095980" cy="6857990"/>
          </a:xfrm>
          <a:prstGeom prst="rect">
            <a:avLst/>
          </a:prstGeom>
        </p:spPr>
      </p:pic>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6513534" y="2096064"/>
            <a:ext cx="4754022" cy="3695136"/>
          </a:xfrm>
        </p:spPr>
        <p:txBody>
          <a:bodyPr>
            <a:normAutofit fontScale="85000" lnSpcReduction="20000"/>
          </a:bodyPr>
          <a:lstStyle/>
          <a:p>
            <a:r>
              <a:rPr lang="en-US" dirty="0">
                <a:latin typeface="Arial" panose="020B0604020202020204" pitchFamily="34" charset="0"/>
                <a:cs typeface="Arial" panose="020B0604020202020204" pitchFamily="34" charset="0"/>
              </a:rPr>
              <a:t>Alerts triggered in Microsoft security solutions that are connected to Azure Sentinel, such as Microsoft Cloud App Security and Azure Advanced Threat Protection, do not automatically create incidents in Azure Sentinel. By default, when you connect a Microsoft solution to Azure Sentinel, any alert generated in that service will be stored as raw data in Azure Sentinel, in the Security Alert table in your Azure Sentinel workspace. You can then use that data like any other raw data you connect into Sentinel.</a:t>
            </a:r>
          </a:p>
        </p:txBody>
      </p:sp>
      <p:cxnSp>
        <p:nvCxnSpPr>
          <p:cNvPr id="11" name="Straight Connector 10">
            <a:extLst>
              <a:ext uri="{FF2B5EF4-FFF2-40B4-BE49-F238E27FC236}">
                <a16:creationId xmlns:a16="http://schemas.microsoft.com/office/drawing/2014/main" id="{E0DCF65E-F84E-483D-83D7-A1616D569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6642233-35C5-436C-8AE4-50790620A36C}"/>
              </a:ext>
            </a:extLst>
          </p:cNvPr>
          <p:cNvPicPr>
            <a:picLocks noChangeAspect="1"/>
          </p:cNvPicPr>
          <p:nvPr/>
        </p:nvPicPr>
        <p:blipFill>
          <a:blip r:embed="rId4"/>
          <a:stretch>
            <a:fillRect/>
          </a:stretch>
        </p:blipFill>
        <p:spPr>
          <a:xfrm>
            <a:off x="10003658" y="6172491"/>
            <a:ext cx="1914310" cy="420660"/>
          </a:xfrm>
          <a:prstGeom prst="rect">
            <a:avLst/>
          </a:prstGeom>
        </p:spPr>
      </p:pic>
    </p:spTree>
    <p:extLst>
      <p:ext uri="{BB962C8B-B14F-4D97-AF65-F5344CB8AC3E}">
        <p14:creationId xmlns:p14="http://schemas.microsoft.com/office/powerpoint/2010/main" val="1703739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B8420A-9B08-4714-8C3D-98053B17F87A}"/>
              </a:ext>
            </a:extLst>
          </p:cNvPr>
          <p:cNvSpPr>
            <a:spLocks noGrp="1"/>
          </p:cNvSpPr>
          <p:nvPr>
            <p:ph type="title"/>
          </p:nvPr>
        </p:nvSpPr>
        <p:spPr>
          <a:xfrm>
            <a:off x="8499854" y="643467"/>
            <a:ext cx="2767702" cy="997640"/>
          </a:xfrm>
        </p:spPr>
        <p:txBody>
          <a:bodyPr anchor="b">
            <a:normAutofit/>
          </a:bodyPr>
          <a:lstStyle/>
          <a:p>
            <a:pPr algn="l"/>
            <a:r>
              <a:rPr lang="en-US" sz="1600">
                <a:latin typeface="Arial" panose="020B0604020202020204" pitchFamily="34" charset="0"/>
                <a:cs typeface="Arial" panose="020B0604020202020204" pitchFamily="34" charset="0"/>
              </a:rPr>
              <a:t>Sentinel Panel - Threat management</a:t>
            </a:r>
          </a:p>
        </p:txBody>
      </p:sp>
      <p:pic>
        <p:nvPicPr>
          <p:cNvPr id="2" name="Picture 1">
            <a:extLst>
              <a:ext uri="{FF2B5EF4-FFF2-40B4-BE49-F238E27FC236}">
                <a16:creationId xmlns:a16="http://schemas.microsoft.com/office/drawing/2014/main" id="{DCA55A01-BDEF-4C2A-8841-F0EF05E2493C}"/>
              </a:ext>
            </a:extLst>
          </p:cNvPr>
          <p:cNvPicPr>
            <a:picLocks noChangeAspect="1"/>
          </p:cNvPicPr>
          <p:nvPr/>
        </p:nvPicPr>
        <p:blipFill>
          <a:blip r:embed="rId3"/>
          <a:stretch>
            <a:fillRect/>
          </a:stretch>
        </p:blipFill>
        <p:spPr>
          <a:xfrm>
            <a:off x="1965790" y="643467"/>
            <a:ext cx="4568273" cy="5571066"/>
          </a:xfrm>
          <a:prstGeom prst="rect">
            <a:avLst/>
          </a:prstGeom>
        </p:spPr>
      </p:pic>
      <p:sp>
        <p:nvSpPr>
          <p:cNvPr id="6" name="Content Placeholder 5">
            <a:extLst>
              <a:ext uri="{FF2B5EF4-FFF2-40B4-BE49-F238E27FC236}">
                <a16:creationId xmlns:a16="http://schemas.microsoft.com/office/drawing/2014/main" id="{B7D64D9E-3E39-4417-B272-EC4827D8FA67}"/>
              </a:ext>
            </a:extLst>
          </p:cNvPr>
          <p:cNvSpPr>
            <a:spLocks noGrp="1"/>
          </p:cNvSpPr>
          <p:nvPr>
            <p:ph idx="1"/>
          </p:nvPr>
        </p:nvSpPr>
        <p:spPr>
          <a:xfrm>
            <a:off x="8499855" y="1641108"/>
            <a:ext cx="2767702" cy="4573426"/>
          </a:xfrm>
        </p:spPr>
        <p:txBody>
          <a:bodyPr anchor="ctr">
            <a:normAutofit/>
          </a:bodyPr>
          <a:lstStyle/>
          <a:p>
            <a:r>
              <a:rPr lang="en-US" sz="1200" dirty="0">
                <a:latin typeface="Arial" panose="020B0604020202020204" pitchFamily="34" charset="0"/>
                <a:cs typeface="Arial" panose="020B0604020202020204" pitchFamily="34" charset="0"/>
              </a:rPr>
              <a:t>Workbooks</a:t>
            </a:r>
          </a:p>
          <a:p>
            <a:pPr marL="0" indent="0">
              <a:buNone/>
            </a:pPr>
            <a:r>
              <a:rPr lang="en-US" sz="1200" dirty="0">
                <a:latin typeface="Arial" panose="020B0604020202020204" pitchFamily="34" charset="0"/>
                <a:cs typeface="Arial" panose="020B0604020202020204" pitchFamily="34" charset="0"/>
              </a:rPr>
              <a:t>After you connected your data sources to Azure Sentinel, you can monitor the data using the Azure Sentinel integration with Azure Monitor Workbooks, which provides versatility in creating custom workbooks. While Workbooks are displayed differently in Azure Sentinel, it may be useful for you to see how to Create interactive reports with Azure Monitor Workbooks. Azure Sentinel allows you to create custom workbooks across your data, and also comes with built-in workbook templates to allow you to quickly gain insights across your data as soon as you connect a data source.</a:t>
            </a:r>
          </a:p>
          <a:p>
            <a:endParaRPr lang="en-US" sz="1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AC3B22C-9482-4E24-B0DB-332116783DEB}"/>
              </a:ext>
            </a:extLst>
          </p:cNvPr>
          <p:cNvPicPr>
            <a:picLocks noChangeAspect="1"/>
          </p:cNvPicPr>
          <p:nvPr/>
        </p:nvPicPr>
        <p:blipFill>
          <a:blip r:embed="rId4"/>
          <a:stretch>
            <a:fillRect/>
          </a:stretch>
        </p:blipFill>
        <p:spPr>
          <a:xfrm>
            <a:off x="9883705" y="6059475"/>
            <a:ext cx="1914310" cy="420660"/>
          </a:xfrm>
          <a:prstGeom prst="rect">
            <a:avLst/>
          </a:prstGeom>
        </p:spPr>
      </p:pic>
    </p:spTree>
    <p:extLst>
      <p:ext uri="{BB962C8B-B14F-4D97-AF65-F5344CB8AC3E}">
        <p14:creationId xmlns:p14="http://schemas.microsoft.com/office/powerpoint/2010/main" val="35102979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1542</Words>
  <Application>Microsoft Office PowerPoint</Application>
  <PresentationFormat>Widescreen</PresentationFormat>
  <Paragraphs>85</Paragraphs>
  <Slides>17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Bookman Old Style</vt:lpstr>
      <vt:lpstr>Calibri</vt:lpstr>
      <vt:lpstr>Rockwell</vt:lpstr>
      <vt:lpstr>Segoe UI</vt:lpstr>
      <vt:lpstr>Damask</vt:lpstr>
      <vt:lpstr>PowerPoint Presentation</vt:lpstr>
      <vt:lpstr>Overview of this Module</vt:lpstr>
      <vt:lpstr>Azure Sentinel</vt:lpstr>
      <vt:lpstr>Sentinel Panel - General</vt:lpstr>
      <vt:lpstr>Sentinel Panel - General</vt:lpstr>
      <vt:lpstr>Sentinel Panel - General</vt:lpstr>
      <vt:lpstr>Sentinel Panel - General</vt:lpstr>
      <vt:lpstr>Sentinel Panel - Threat management</vt:lpstr>
      <vt:lpstr>Sentinel Panel - Threat management</vt:lpstr>
      <vt:lpstr>Sentinel Panel - Threat management</vt:lpstr>
      <vt:lpstr>Sentinel Panel - Threat management</vt:lpstr>
      <vt:lpstr>Sentinel Panel - Configuration</vt:lpstr>
      <vt:lpstr>Sentinel Panel - Configuration</vt:lpstr>
      <vt:lpstr>Sentinel Panel - Configuration</vt:lpstr>
      <vt:lpstr>Sentinel Panel - Configuration</vt:lpstr>
      <vt:lpstr>Sentinel Panel - Configuration</vt:lpstr>
      <vt:lpstr>Sentinel Panel - Configuration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Fleming</dc:creator>
  <cp:lastModifiedBy>Roger Fleming</cp:lastModifiedBy>
  <cp:revision>5</cp:revision>
  <dcterms:created xsi:type="dcterms:W3CDTF">2019-12-28T17:31:08Z</dcterms:created>
  <dcterms:modified xsi:type="dcterms:W3CDTF">2020-01-12T17:08:03Z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roflemin@microsoft.com</vt:lpwstr>
  </property>
  <property fmtid="{D5CDD505-2E9C-101B-9397-08002B2CF9AE}" pid="5" name="MSIP_Label_f42aa342-8706-4288-bd11-ebb85995028c_SetDate">
    <vt:lpwstr>2019-12-28T17:32:19.8907401Z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1d349fe7-9839-41be-9ac5-fdf58abf21aa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